
<file path=[Content_Types].xml><?xml version="1.0" encoding="utf-8"?>
<Types xmlns="http://schemas.openxmlformats.org/package/2006/content-types">
  <Default Extension="jpeg" ContentType="image/jpeg"/>
  <Default Extension="JPG" ContentType="image/.jpg"/>
  <Default Extension="wav" ContentType="audio/x-wav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0.svg" ContentType="image/svg+xml"/>
  <Override PartName="/ppt/media/image12.svg" ContentType="image/svg+xml"/>
  <Override PartName="/ppt/media/image2.svg" ContentType="image/svg+xml"/>
  <Override PartName="/ppt/media/image4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21"/>
  </p:handoutMasterIdLst>
  <p:sldIdLst>
    <p:sldId id="284" r:id="rId3"/>
    <p:sldId id="257" r:id="rId4"/>
    <p:sldId id="309" r:id="rId5"/>
    <p:sldId id="261" r:id="rId6"/>
    <p:sldId id="310" r:id="rId7"/>
    <p:sldId id="311" r:id="rId8"/>
    <p:sldId id="314" r:id="rId9"/>
    <p:sldId id="308" r:id="rId11"/>
    <p:sldId id="313" r:id="rId12"/>
    <p:sldId id="263" r:id="rId13"/>
    <p:sldId id="279" r:id="rId14"/>
    <p:sldId id="315" r:id="rId15"/>
    <p:sldId id="316" r:id="rId16"/>
    <p:sldId id="285" r:id="rId17"/>
    <p:sldId id="318" r:id="rId18"/>
    <p:sldId id="319" r:id="rId19"/>
    <p:sldId id="272" r:id="rId20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7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19C"/>
    <a:srgbClr val="4472C4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584" autoAdjust="0"/>
    <p:restoredTop sz="94279" autoAdjust="0"/>
  </p:normalViewPr>
  <p:slideViewPr>
    <p:cSldViewPr showGuides="1">
      <p:cViewPr varScale="1">
        <p:scale>
          <a:sx n="53" d="100"/>
          <a:sy n="53" d="100"/>
        </p:scale>
        <p:origin x="48" y="368"/>
      </p:cViewPr>
      <p:guideLst>
        <p:guide orient="horz" pos="2159"/>
        <p:guide pos="37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40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audio1.wav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1F5FCC-2B4E-4E63-AE43-A06AC1BB469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A7C2C5-6CB9-4494-AA33-6FA6503D8A6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502D5C-AA8C-4595-A33F-B9794B6268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BFDCD-7E08-4B74-9118-24CFF7CC03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502D5C-AA8C-4595-A33F-B9794B6268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BFDCD-7E08-4B74-9118-24CFF7CC03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 userDrawn="1"/>
        </p:nvSpPr>
        <p:spPr>
          <a:xfrm>
            <a:off x="0" y="6732766"/>
            <a:ext cx="407368" cy="10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" dirty="0">
                <a:solidFill>
                  <a:schemeClr val="bg1"/>
                </a:solidFill>
              </a:rPr>
              <a:t>木卫林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502D5C-AA8C-4595-A33F-B9794B6268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BFDCD-7E08-4B74-9118-24CFF7CC03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502D5C-AA8C-4595-A33F-B9794B6268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BFDCD-7E08-4B74-9118-24CFF7CC03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502D5C-AA8C-4595-A33F-B9794B6268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BFDCD-7E08-4B74-9118-24CFF7CC03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502D5C-AA8C-4595-A33F-B9794B6268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BFDCD-7E08-4B74-9118-24CFF7CC03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502D5C-AA8C-4595-A33F-B9794B6268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BFDCD-7E08-4B74-9118-24CFF7CC03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502D5C-AA8C-4595-A33F-B9794B6268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BFDCD-7E08-4B74-9118-24CFF7CC03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3502D5C-AA8C-4595-A33F-B9794B6268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ABFDCD-7E08-4B74-9118-24CFF7CC037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jpeg"/><Relationship Id="rId1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22.png"/><Relationship Id="rId7" Type="http://schemas.openxmlformats.org/officeDocument/2006/relationships/tags" Target="../tags/tag35.xml"/><Relationship Id="rId6" Type="http://schemas.openxmlformats.org/officeDocument/2006/relationships/image" Target="../media/image21.png"/><Relationship Id="rId5" Type="http://schemas.openxmlformats.org/officeDocument/2006/relationships/tags" Target="../tags/tag34.xml"/><Relationship Id="rId4" Type="http://schemas.openxmlformats.org/officeDocument/2006/relationships/image" Target="../media/image20.png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0" Type="http://schemas.openxmlformats.org/officeDocument/2006/relationships/notesSlide" Target="../notesSlides/notesSlide2.xml"/><Relationship Id="rId1" Type="http://schemas.openxmlformats.org/officeDocument/2006/relationships/tags" Target="../tags/tag31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4.png"/><Relationship Id="rId3" Type="http://schemas.openxmlformats.org/officeDocument/2006/relationships/tags" Target="../tags/tag37.xml"/><Relationship Id="rId2" Type="http://schemas.openxmlformats.org/officeDocument/2006/relationships/image" Target="../media/image23.png"/><Relationship Id="rId1" Type="http://schemas.openxmlformats.org/officeDocument/2006/relationships/tags" Target="../tags/tag3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25.jpeg"/><Relationship Id="rId1" Type="http://schemas.openxmlformats.org/officeDocument/2006/relationships/tags" Target="../tags/tag3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6.png"/><Relationship Id="rId1" Type="http://schemas.openxmlformats.org/officeDocument/2006/relationships/tags" Target="../tags/tag3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image" Target="../media/image5.png"/><Relationship Id="rId3" Type="http://schemas.openxmlformats.org/officeDocument/2006/relationships/image" Target="../media/image6.png"/><Relationship Id="rId2" Type="http://schemas.openxmlformats.org/officeDocument/2006/relationships/tags" Target="../tags/tag2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1.xml"/><Relationship Id="rId8" Type="http://schemas.openxmlformats.org/officeDocument/2006/relationships/tags" Target="../tags/tag20.xml"/><Relationship Id="rId7" Type="http://schemas.openxmlformats.org/officeDocument/2006/relationships/tags" Target="../tags/tag19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28.xml"/><Relationship Id="rId15" Type="http://schemas.openxmlformats.org/officeDocument/2006/relationships/tags" Target="../tags/tag27.xml"/><Relationship Id="rId14" Type="http://schemas.openxmlformats.org/officeDocument/2006/relationships/tags" Target="../tags/tag26.xml"/><Relationship Id="rId13" Type="http://schemas.openxmlformats.org/officeDocument/2006/relationships/tags" Target="../tags/tag25.xml"/><Relationship Id="rId12" Type="http://schemas.openxmlformats.org/officeDocument/2006/relationships/tags" Target="../tags/tag24.xml"/><Relationship Id="rId11" Type="http://schemas.openxmlformats.org/officeDocument/2006/relationships/tags" Target="../tags/tag23.xml"/><Relationship Id="rId10" Type="http://schemas.openxmlformats.org/officeDocument/2006/relationships/tags" Target="../tags/tag22.xml"/><Relationship Id="rId1" Type="http://schemas.openxmlformats.org/officeDocument/2006/relationships/tags" Target="../tags/tag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ṡ1íḋe"/>
          <p:cNvSpPr/>
          <p:nvPr/>
        </p:nvSpPr>
        <p:spPr>
          <a:xfrm>
            <a:off x="-11552" y="-1"/>
            <a:ext cx="12215105" cy="4201553"/>
          </a:xfrm>
          <a:prstGeom prst="rect">
            <a:avLst/>
          </a:prstGeom>
          <a:solidFill>
            <a:srgbClr val="0E419C"/>
          </a:solidFill>
          <a:ln>
            <a:noFill/>
          </a:ln>
          <a:effectLst>
            <a:outerShdw blurRad="635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3147" y="2131115"/>
            <a:ext cx="69265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spc="600" dirty="0">
                <a:solidFill>
                  <a:schemeClr val="bg1"/>
                </a:solidFill>
                <a:effectLst>
                  <a:outerShdw blurRad="381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EZnote </a:t>
            </a:r>
            <a:r>
              <a:rPr lang="zh-CN" altLang="en-US" sz="5400" spc="600" dirty="0">
                <a:solidFill>
                  <a:schemeClr val="bg1"/>
                </a:solidFill>
                <a:effectLst>
                  <a:outerShdw blurRad="38100" dist="38100" dir="2700000" algn="tl" rotWithShape="0">
                    <a:prstClr val="black">
                      <a:alpha val="29000"/>
                    </a:prstClr>
                  </a:outerShdw>
                </a:effectLst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业务逻辑层</a:t>
            </a:r>
            <a:endParaRPr lang="zh-CN" altLang="en-US" sz="5400" spc="600" dirty="0">
              <a:solidFill>
                <a:schemeClr val="bg1"/>
              </a:solidFill>
              <a:effectLst>
                <a:outerShdw blurRad="38100" dist="38100" dir="2700000" algn="tl" rotWithShape="0">
                  <a:prstClr val="black">
                    <a:alpha val="29000"/>
                  </a:prstClr>
                </a:outerShdw>
              </a:effectLst>
              <a:latin typeface="思源黑体 CN Heavy" panose="020B0A00000000000000" pitchFamily="34" charset="-122"/>
              <a:ea typeface="思源黑体 CN Heavy" panose="020B0A00000000000000" pitchFamily="34" charset="-122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62041" y="3132445"/>
            <a:ext cx="3246755" cy="260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1100" spc="600" dirty="0">
                <a:solidFill>
                  <a:schemeClr val="bg1">
                    <a:alpha val="82000"/>
                  </a:schemeClr>
                </a:solidFill>
                <a:cs typeface="+mn-ea"/>
                <a:sym typeface="+mn-lt"/>
              </a:rPr>
              <a:t>EZnote  outline design</a:t>
            </a:r>
            <a:endParaRPr lang="en-US" altLang="zh-CN" sz="1100" spc="600" dirty="0">
              <a:solidFill>
                <a:schemeClr val="bg1">
                  <a:alpha val="82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07368" y="5507646"/>
            <a:ext cx="11351125" cy="369626"/>
            <a:chOff x="205850" y="5616012"/>
            <a:chExt cx="11351125" cy="369626"/>
          </a:xfrm>
        </p:grpSpPr>
        <p:grpSp>
          <p:nvGrpSpPr>
            <p:cNvPr id="14" name="组合 13"/>
            <p:cNvGrpSpPr/>
            <p:nvPr/>
          </p:nvGrpSpPr>
          <p:grpSpPr>
            <a:xfrm>
              <a:off x="604527" y="5616012"/>
              <a:ext cx="10952448" cy="369626"/>
              <a:chOff x="994126" y="4996864"/>
              <a:chExt cx="10952448" cy="369626"/>
            </a:xfrm>
          </p:grpSpPr>
          <p:sp>
            <p:nvSpPr>
              <p:cNvPr id="18" name="文本框 17"/>
              <p:cNvSpPr txBox="1"/>
              <p:nvPr/>
            </p:nvSpPr>
            <p:spPr>
              <a:xfrm>
                <a:off x="994126" y="4997158"/>
                <a:ext cx="211468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b="1" spc="300" dirty="0">
                    <a:solidFill>
                      <a:srgbClr val="122E66"/>
                    </a:solidFill>
                    <a:cs typeface="+mn-ea"/>
                    <a:sym typeface="+mn-lt"/>
                  </a:rPr>
                  <a:t>答辩人：</a:t>
                </a:r>
                <a:r>
                  <a:rPr lang="en-US" altLang="zh-CN" b="1" spc="300" dirty="0">
                    <a:solidFill>
                      <a:srgbClr val="122E66"/>
                    </a:solidFill>
                    <a:cs typeface="+mn-ea"/>
                    <a:sym typeface="+mn-lt"/>
                  </a:rPr>
                  <a:t>×××</a:t>
                </a:r>
                <a:endParaRPr lang="zh-CN" altLang="en-US" b="1" spc="300" dirty="0">
                  <a:solidFill>
                    <a:srgbClr val="122E6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9556176" y="4996864"/>
                <a:ext cx="23903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b="1" spc="300" dirty="0">
                    <a:solidFill>
                      <a:srgbClr val="122E66"/>
                    </a:solidFill>
                    <a:cs typeface="+mn-ea"/>
                    <a:sym typeface="+mn-lt"/>
                  </a:rPr>
                  <a:t>答辩时间：</a:t>
                </a:r>
                <a:r>
                  <a:rPr lang="en-US" altLang="zh-CN" b="1" spc="300" dirty="0">
                    <a:solidFill>
                      <a:srgbClr val="122E66"/>
                    </a:solidFill>
                    <a:cs typeface="+mn-ea"/>
                    <a:sym typeface="+mn-lt"/>
                  </a:rPr>
                  <a:t>×××</a:t>
                </a:r>
                <a:endParaRPr lang="zh-CN" altLang="en-US" b="1" spc="300" dirty="0">
                  <a:solidFill>
                    <a:srgbClr val="122E66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5302619" y="4996864"/>
                <a:ext cx="183896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b="1" spc="300" dirty="0">
                    <a:solidFill>
                      <a:srgbClr val="122E66"/>
                    </a:solidFill>
                    <a:cs typeface="+mn-ea"/>
                    <a:sym typeface="+mn-lt"/>
                  </a:rPr>
                  <a:t>导师：</a:t>
                </a:r>
                <a:r>
                  <a:rPr lang="en-US" altLang="zh-CN" b="1" spc="300" dirty="0">
                    <a:solidFill>
                      <a:srgbClr val="122E66"/>
                    </a:solidFill>
                    <a:cs typeface="+mn-ea"/>
                    <a:sym typeface="+mn-lt"/>
                  </a:rPr>
                  <a:t>×××</a:t>
                </a:r>
                <a:endParaRPr lang="zh-CN" altLang="en-US" b="1" spc="300" dirty="0">
                  <a:solidFill>
                    <a:srgbClr val="122E66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5" name="iconfont-1047-784241"/>
            <p:cNvSpPr/>
            <p:nvPr/>
          </p:nvSpPr>
          <p:spPr>
            <a:xfrm>
              <a:off x="8846810" y="5640618"/>
              <a:ext cx="315295" cy="314885"/>
            </a:xfrm>
            <a:custGeom>
              <a:avLst/>
              <a:gdLst>
                <a:gd name="T0" fmla="*/ 11189 w 11189"/>
                <a:gd name="T1" fmla="*/ 5643 h 11177"/>
                <a:gd name="T2" fmla="*/ 11189 w 11189"/>
                <a:gd name="T3" fmla="*/ 5589 h 11177"/>
                <a:gd name="T4" fmla="*/ 11189 w 11189"/>
                <a:gd name="T5" fmla="*/ 5535 h 11177"/>
                <a:gd name="T6" fmla="*/ 5595 w 11189"/>
                <a:gd name="T7" fmla="*/ 0 h 11177"/>
                <a:gd name="T8" fmla="*/ 0 w 11189"/>
                <a:gd name="T9" fmla="*/ 5535 h 11177"/>
                <a:gd name="T10" fmla="*/ 1 w 11189"/>
                <a:gd name="T11" fmla="*/ 5589 h 11177"/>
                <a:gd name="T12" fmla="*/ 0 w 11189"/>
                <a:gd name="T13" fmla="*/ 5643 h 11177"/>
                <a:gd name="T14" fmla="*/ 5595 w 11189"/>
                <a:gd name="T15" fmla="*/ 11177 h 11177"/>
                <a:gd name="T16" fmla="*/ 11189 w 11189"/>
                <a:gd name="T17" fmla="*/ 5643 h 11177"/>
                <a:gd name="T18" fmla="*/ 5595 w 11189"/>
                <a:gd name="T19" fmla="*/ 10124 h 11177"/>
                <a:gd name="T20" fmla="*/ 1156 w 11189"/>
                <a:gd name="T21" fmla="*/ 5643 h 11177"/>
                <a:gd name="T22" fmla="*/ 1156 w 11189"/>
                <a:gd name="T23" fmla="*/ 5611 h 11177"/>
                <a:gd name="T24" fmla="*/ 1156 w 11189"/>
                <a:gd name="T25" fmla="*/ 5611 h 11177"/>
                <a:gd name="T26" fmla="*/ 1156 w 11189"/>
                <a:gd name="T27" fmla="*/ 5589 h 11177"/>
                <a:gd name="T28" fmla="*/ 1156 w 11189"/>
                <a:gd name="T29" fmla="*/ 5567 h 11177"/>
                <a:gd name="T30" fmla="*/ 1156 w 11189"/>
                <a:gd name="T31" fmla="*/ 5567 h 11177"/>
                <a:gd name="T32" fmla="*/ 1156 w 11189"/>
                <a:gd name="T33" fmla="*/ 5535 h 11177"/>
                <a:gd name="T34" fmla="*/ 5595 w 11189"/>
                <a:gd name="T35" fmla="*/ 1054 h 11177"/>
                <a:gd name="T36" fmla="*/ 10034 w 11189"/>
                <a:gd name="T37" fmla="*/ 5535 h 11177"/>
                <a:gd name="T38" fmla="*/ 10033 w 11189"/>
                <a:gd name="T39" fmla="*/ 5567 h 11177"/>
                <a:gd name="T40" fmla="*/ 10033 w 11189"/>
                <a:gd name="T41" fmla="*/ 5567 h 11177"/>
                <a:gd name="T42" fmla="*/ 10033 w 11189"/>
                <a:gd name="T43" fmla="*/ 5589 h 11177"/>
                <a:gd name="T44" fmla="*/ 10033 w 11189"/>
                <a:gd name="T45" fmla="*/ 5611 h 11177"/>
                <a:gd name="T46" fmla="*/ 10033 w 11189"/>
                <a:gd name="T47" fmla="*/ 5611 h 11177"/>
                <a:gd name="T48" fmla="*/ 10034 w 11189"/>
                <a:gd name="T49" fmla="*/ 5643 h 11177"/>
                <a:gd name="T50" fmla="*/ 5595 w 11189"/>
                <a:gd name="T51" fmla="*/ 10124 h 11177"/>
                <a:gd name="T52" fmla="*/ 4818 w 11189"/>
                <a:gd name="T53" fmla="*/ 5514 h 11177"/>
                <a:gd name="T54" fmla="*/ 4804 w 11189"/>
                <a:gd name="T55" fmla="*/ 5611 h 11177"/>
                <a:gd name="T56" fmla="*/ 4804 w 11189"/>
                <a:gd name="T57" fmla="*/ 6034 h 11177"/>
                <a:gd name="T58" fmla="*/ 5167 w 11189"/>
                <a:gd name="T59" fmla="*/ 6397 h 11177"/>
                <a:gd name="T60" fmla="*/ 8440 w 11189"/>
                <a:gd name="T61" fmla="*/ 6397 h 11177"/>
                <a:gd name="T62" fmla="*/ 8803 w 11189"/>
                <a:gd name="T63" fmla="*/ 6034 h 11177"/>
                <a:gd name="T64" fmla="*/ 8803 w 11189"/>
                <a:gd name="T65" fmla="*/ 5611 h 11177"/>
                <a:gd name="T66" fmla="*/ 8440 w 11189"/>
                <a:gd name="T67" fmla="*/ 5249 h 11177"/>
                <a:gd name="T68" fmla="*/ 5966 w 11189"/>
                <a:gd name="T69" fmla="*/ 5249 h 11177"/>
                <a:gd name="T70" fmla="*/ 5966 w 11189"/>
                <a:gd name="T71" fmla="*/ 2069 h 11177"/>
                <a:gd name="T72" fmla="*/ 5604 w 11189"/>
                <a:gd name="T73" fmla="*/ 1706 h 11177"/>
                <a:gd name="T74" fmla="*/ 5180 w 11189"/>
                <a:gd name="T75" fmla="*/ 1706 h 11177"/>
                <a:gd name="T76" fmla="*/ 4818 w 11189"/>
                <a:gd name="T77" fmla="*/ 2069 h 11177"/>
                <a:gd name="T78" fmla="*/ 4818 w 11189"/>
                <a:gd name="T79" fmla="*/ 5514 h 11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189" h="11177">
                  <a:moveTo>
                    <a:pt x="11189" y="5643"/>
                  </a:moveTo>
                  <a:cubicBezTo>
                    <a:pt x="11189" y="5625"/>
                    <a:pt x="11189" y="5607"/>
                    <a:pt x="11189" y="5589"/>
                  </a:cubicBezTo>
                  <a:cubicBezTo>
                    <a:pt x="11189" y="5571"/>
                    <a:pt x="11189" y="5553"/>
                    <a:pt x="11189" y="5535"/>
                  </a:cubicBezTo>
                  <a:cubicBezTo>
                    <a:pt x="11189" y="2478"/>
                    <a:pt x="8684" y="0"/>
                    <a:pt x="5595" y="0"/>
                  </a:cubicBezTo>
                  <a:cubicBezTo>
                    <a:pt x="2505" y="0"/>
                    <a:pt x="0" y="2478"/>
                    <a:pt x="0" y="5535"/>
                  </a:cubicBezTo>
                  <a:cubicBezTo>
                    <a:pt x="0" y="5553"/>
                    <a:pt x="1" y="5571"/>
                    <a:pt x="1" y="5589"/>
                  </a:cubicBezTo>
                  <a:cubicBezTo>
                    <a:pt x="1" y="5607"/>
                    <a:pt x="0" y="5625"/>
                    <a:pt x="0" y="5643"/>
                  </a:cubicBezTo>
                  <a:cubicBezTo>
                    <a:pt x="0" y="8700"/>
                    <a:pt x="2505" y="11177"/>
                    <a:pt x="5595" y="11177"/>
                  </a:cubicBezTo>
                  <a:cubicBezTo>
                    <a:pt x="8684" y="11177"/>
                    <a:pt x="11189" y="8700"/>
                    <a:pt x="11189" y="5643"/>
                  </a:cubicBezTo>
                  <a:close/>
                  <a:moveTo>
                    <a:pt x="5595" y="10124"/>
                  </a:moveTo>
                  <a:cubicBezTo>
                    <a:pt x="3143" y="10124"/>
                    <a:pt x="1156" y="8118"/>
                    <a:pt x="1156" y="5643"/>
                  </a:cubicBezTo>
                  <a:cubicBezTo>
                    <a:pt x="1156" y="5632"/>
                    <a:pt x="1156" y="5622"/>
                    <a:pt x="1156" y="5611"/>
                  </a:cubicBezTo>
                  <a:lnTo>
                    <a:pt x="1156" y="5611"/>
                  </a:lnTo>
                  <a:cubicBezTo>
                    <a:pt x="1156" y="5604"/>
                    <a:pt x="1156" y="5596"/>
                    <a:pt x="1156" y="5589"/>
                  </a:cubicBezTo>
                  <a:cubicBezTo>
                    <a:pt x="1156" y="5582"/>
                    <a:pt x="1156" y="5574"/>
                    <a:pt x="1156" y="5567"/>
                  </a:cubicBezTo>
                  <a:lnTo>
                    <a:pt x="1156" y="5567"/>
                  </a:lnTo>
                  <a:cubicBezTo>
                    <a:pt x="1156" y="5556"/>
                    <a:pt x="1156" y="5546"/>
                    <a:pt x="1156" y="5535"/>
                  </a:cubicBezTo>
                  <a:cubicBezTo>
                    <a:pt x="1156" y="3060"/>
                    <a:pt x="3143" y="1054"/>
                    <a:pt x="5595" y="1054"/>
                  </a:cubicBezTo>
                  <a:cubicBezTo>
                    <a:pt x="8046" y="1054"/>
                    <a:pt x="10034" y="3060"/>
                    <a:pt x="10034" y="5535"/>
                  </a:cubicBezTo>
                  <a:cubicBezTo>
                    <a:pt x="10034" y="5546"/>
                    <a:pt x="10033" y="5556"/>
                    <a:pt x="10033" y="5567"/>
                  </a:cubicBezTo>
                  <a:lnTo>
                    <a:pt x="10033" y="5567"/>
                  </a:lnTo>
                  <a:cubicBezTo>
                    <a:pt x="10033" y="5574"/>
                    <a:pt x="10033" y="5582"/>
                    <a:pt x="10033" y="5589"/>
                  </a:cubicBezTo>
                  <a:cubicBezTo>
                    <a:pt x="10033" y="5596"/>
                    <a:pt x="10033" y="5604"/>
                    <a:pt x="10033" y="5611"/>
                  </a:cubicBezTo>
                  <a:lnTo>
                    <a:pt x="10033" y="5611"/>
                  </a:lnTo>
                  <a:cubicBezTo>
                    <a:pt x="10034" y="5622"/>
                    <a:pt x="10034" y="5632"/>
                    <a:pt x="10034" y="5643"/>
                  </a:cubicBezTo>
                  <a:cubicBezTo>
                    <a:pt x="10034" y="8118"/>
                    <a:pt x="8046" y="10124"/>
                    <a:pt x="5595" y="10124"/>
                  </a:cubicBezTo>
                  <a:close/>
                  <a:moveTo>
                    <a:pt x="4818" y="5514"/>
                  </a:moveTo>
                  <a:cubicBezTo>
                    <a:pt x="4809" y="5545"/>
                    <a:pt x="4804" y="5577"/>
                    <a:pt x="4804" y="5611"/>
                  </a:cubicBezTo>
                  <a:lnTo>
                    <a:pt x="4804" y="6034"/>
                  </a:lnTo>
                  <a:cubicBezTo>
                    <a:pt x="4804" y="6235"/>
                    <a:pt x="4967" y="6397"/>
                    <a:pt x="5167" y="6397"/>
                  </a:cubicBezTo>
                  <a:lnTo>
                    <a:pt x="8440" y="6397"/>
                  </a:lnTo>
                  <a:cubicBezTo>
                    <a:pt x="8640" y="6397"/>
                    <a:pt x="8803" y="6235"/>
                    <a:pt x="8803" y="6034"/>
                  </a:cubicBezTo>
                  <a:lnTo>
                    <a:pt x="8803" y="5611"/>
                  </a:lnTo>
                  <a:cubicBezTo>
                    <a:pt x="8803" y="5411"/>
                    <a:pt x="8640" y="5249"/>
                    <a:pt x="8440" y="5249"/>
                  </a:cubicBezTo>
                  <a:lnTo>
                    <a:pt x="5966" y="5249"/>
                  </a:lnTo>
                  <a:lnTo>
                    <a:pt x="5966" y="2069"/>
                  </a:lnTo>
                  <a:cubicBezTo>
                    <a:pt x="5966" y="1869"/>
                    <a:pt x="5804" y="1706"/>
                    <a:pt x="5604" y="1706"/>
                  </a:cubicBezTo>
                  <a:lnTo>
                    <a:pt x="5180" y="1706"/>
                  </a:lnTo>
                  <a:cubicBezTo>
                    <a:pt x="4980" y="1706"/>
                    <a:pt x="4818" y="1869"/>
                    <a:pt x="4818" y="2069"/>
                  </a:cubicBezTo>
                  <a:lnTo>
                    <a:pt x="4818" y="5514"/>
                  </a:lnTo>
                  <a:close/>
                </a:path>
              </a:pathLst>
            </a:cu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22E66"/>
                </a:solidFill>
                <a:cs typeface="+mn-ea"/>
                <a:sym typeface="+mn-lt"/>
              </a:endParaRPr>
            </a:p>
          </p:txBody>
        </p:sp>
        <p:pic>
          <p:nvPicPr>
            <p:cNvPr id="16" name="图形 15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205850" y="5616306"/>
              <a:ext cx="369332" cy="369332"/>
            </a:xfrm>
            <a:prstGeom prst="rect">
              <a:avLst/>
            </a:prstGeom>
          </p:spPr>
        </p:pic>
        <p:pic>
          <p:nvPicPr>
            <p:cNvPr id="17" name="图形 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621396" y="5661248"/>
              <a:ext cx="292924" cy="292924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iṡ1íḋe"/>
          <p:cNvSpPr/>
          <p:nvPr/>
        </p:nvSpPr>
        <p:spPr>
          <a:xfrm>
            <a:off x="-23105" y="5350371"/>
            <a:ext cx="12215105" cy="1532272"/>
          </a:xfrm>
          <a:prstGeom prst="rect">
            <a:avLst/>
          </a:prstGeom>
          <a:solidFill>
            <a:srgbClr val="0E41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550052" y="1959165"/>
            <a:ext cx="3575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rgbClr val="000000">
                    <a:lumMod val="85000"/>
                    <a:lumOff val="15000"/>
                  </a:srgbClr>
                </a:solidFill>
                <a:cs typeface="+mn-ea"/>
                <a:sym typeface="+mn-lt"/>
              </a:rPr>
              <a:t>国内研究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01675" y="1343025"/>
            <a:ext cx="10818495" cy="5209540"/>
            <a:chOff x="699206" y="1280047"/>
            <a:chExt cx="4127198" cy="4745842"/>
          </a:xfrm>
          <a:effectLst>
            <a:reflection blurRad="419100" stA="58000" endPos="15000" dist="101600" dir="5400000" sy="-100000" algn="bl" rotWithShape="0"/>
          </a:effectLst>
        </p:grpSpPr>
        <p:sp>
          <p:nvSpPr>
            <p:cNvPr id="20" name="矩形: 圆角 19"/>
            <p:cNvSpPr/>
            <p:nvPr/>
          </p:nvSpPr>
          <p:spPr>
            <a:xfrm>
              <a:off x="699206" y="1280047"/>
              <a:ext cx="4127198" cy="4608032"/>
            </a:xfrm>
            <a:prstGeom prst="roundRect">
              <a:avLst>
                <a:gd name="adj" fmla="val 3675"/>
              </a:avLst>
            </a:prstGeom>
            <a:solidFill>
              <a:schemeClr val="accent1"/>
            </a:solidFill>
            <a:ln>
              <a:noFill/>
            </a:ln>
            <a:effectLst>
              <a:outerShdw blurRad="304800" dist="127000" dir="27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矩形: 圆角 20"/>
            <p:cNvSpPr/>
            <p:nvPr/>
          </p:nvSpPr>
          <p:spPr>
            <a:xfrm>
              <a:off x="699206" y="1417857"/>
              <a:ext cx="4127198" cy="4608032"/>
            </a:xfrm>
            <a:prstGeom prst="roundRect">
              <a:avLst>
                <a:gd name="adj" fmla="val 3675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0" y="1"/>
            <a:ext cx="12192000" cy="711200"/>
            <a:chOff x="0" y="1"/>
            <a:chExt cx="12192000" cy="711200"/>
          </a:xfrm>
        </p:grpSpPr>
        <p:sp>
          <p:nvSpPr>
            <p:cNvPr id="27" name="矩形 26"/>
            <p:cNvSpPr/>
            <p:nvPr/>
          </p:nvSpPr>
          <p:spPr>
            <a:xfrm>
              <a:off x="0" y="1"/>
              <a:ext cx="12192000" cy="650874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3838921" y="159473"/>
              <a:ext cx="7551274" cy="369570"/>
              <a:chOff x="3496021" y="299173"/>
              <a:chExt cx="7551274" cy="369570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5223501" y="299173"/>
                <a:ext cx="133223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x-none" altLang="zh-CN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业务逻辑层</a:t>
                </a:r>
                <a:endParaRPr lang="x-none" altLang="zh-CN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6847476" y="300443"/>
                <a:ext cx="15582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x-none" altLang="zh-CN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交互设计细节</a:t>
                </a:r>
                <a:endParaRPr lang="x-none" altLang="zh-CN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8678461" y="299173"/>
                <a:ext cx="132905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x-none" altLang="zh-CN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可行性分析</a:t>
                </a:r>
                <a:endParaRPr lang="x-none" altLang="zh-CN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10405945" y="299173"/>
                <a:ext cx="64135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展望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3496021" y="299173"/>
                <a:ext cx="10998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x-none" altLang="zh-CN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原型设计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37" name="直接连接符 36"/>
              <p:cNvCxnSpPr/>
              <p:nvPr/>
            </p:nvCxnSpPr>
            <p:spPr>
              <a:xfrm>
                <a:off x="670535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/>
            </p:nvCxnSpPr>
            <p:spPr>
              <a:xfrm>
                <a:off x="497787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/>
              <p:cNvCxnSpPr/>
              <p:nvPr/>
            </p:nvCxnSpPr>
            <p:spPr>
              <a:xfrm>
                <a:off x="843283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/>
              <p:cNvCxnSpPr/>
              <p:nvPr/>
            </p:nvCxnSpPr>
            <p:spPr>
              <a:xfrm>
                <a:off x="1016031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等腰三角形 28"/>
            <p:cNvSpPr/>
            <p:nvPr/>
          </p:nvSpPr>
          <p:spPr>
            <a:xfrm>
              <a:off x="4051300" y="561975"/>
              <a:ext cx="818588" cy="149226"/>
            </a:xfrm>
            <a:prstGeom prst="triangle">
              <a:avLst>
                <a:gd name="adj" fmla="val 503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309511" y="770246"/>
            <a:ext cx="1533201" cy="460375"/>
            <a:chOff x="934400" y="936575"/>
            <a:chExt cx="1533201" cy="460375"/>
          </a:xfrm>
        </p:grpSpPr>
        <p:sp>
          <p:nvSpPr>
            <p:cNvPr id="44" name="文本框 43"/>
            <p:cNvSpPr txBox="1"/>
            <p:nvPr/>
          </p:nvSpPr>
          <p:spPr>
            <a:xfrm>
              <a:off x="1065521" y="936575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x-none" altLang="zh-CN" sz="2400" dirty="0">
                  <a:solidFill>
                    <a:srgbClr val="0E419C"/>
                  </a:solidFill>
                </a:rPr>
                <a:t>登录界面</a:t>
              </a:r>
              <a:endParaRPr lang="x-none" altLang="zh-CN" sz="2400" dirty="0">
                <a:solidFill>
                  <a:srgbClr val="0E419C"/>
                </a:solidFill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934400" y="963997"/>
              <a:ext cx="45719" cy="37146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 descr="Screenshot_20241030_1158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27760" y="1844675"/>
            <a:ext cx="4540250" cy="26727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024245" y="1917065"/>
            <a:ext cx="4889500" cy="17837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x-none" altLang="zh-CN" sz="3600">
                <a:solidFill>
                  <a:schemeClr val="bg1">
                    <a:lumMod val="65000"/>
                  </a:schemeClr>
                </a:solidFill>
                <a:effectLst/>
                <a:ea typeface="+mn-lt"/>
              </a:rPr>
              <a:t>使用邮箱注册，确保用户身份认证的唯一性</a:t>
            </a:r>
            <a:r>
              <a:rPr lang="x-none" altLang="zh-CN" sz="360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+mn-lt"/>
              </a:rPr>
              <a:t>。</a:t>
            </a:r>
            <a:endParaRPr lang="x-none" altLang="zh-CN" sz="3600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lt"/>
            </a:endParaRPr>
          </a:p>
        </p:txBody>
      </p:sp>
      <p:pic>
        <p:nvPicPr>
          <p:cNvPr id="5" name="图片 4" descr="Screenshot_20241030_1428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450" y="3429000"/>
            <a:ext cx="4960620" cy="27489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7396480" y="1182370"/>
            <a:ext cx="4682489" cy="4224772"/>
            <a:chOff x="5887179" y="1753924"/>
            <a:chExt cx="5946902" cy="3838652"/>
          </a:xfrm>
        </p:grpSpPr>
        <p:sp>
          <p:nvSpPr>
            <p:cNvPr id="3" name="矩形: 圆角 2"/>
            <p:cNvSpPr/>
            <p:nvPr/>
          </p:nvSpPr>
          <p:spPr>
            <a:xfrm>
              <a:off x="5887179" y="1753924"/>
              <a:ext cx="5491147" cy="556515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0E419C"/>
                </a:gs>
                <a:gs pos="0">
                  <a:srgbClr val="0E419C">
                    <a:alpha val="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5999813" y="2342929"/>
              <a:ext cx="5834268" cy="3249647"/>
              <a:chOff x="5939978" y="2565178"/>
              <a:chExt cx="5834268" cy="3249647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10106873" y="4977550"/>
                <a:ext cx="1013175" cy="837275"/>
                <a:chOff x="9057311" y="4165781"/>
                <a:chExt cx="2073210" cy="1713274"/>
              </a:xfrm>
            </p:grpSpPr>
            <p:sp>
              <p:nvSpPr>
                <p:cNvPr id="14" name="任意多边形: 形状 13"/>
                <p:cNvSpPr/>
                <p:nvPr/>
              </p:nvSpPr>
              <p:spPr>
                <a:xfrm>
                  <a:off x="9621603" y="4728092"/>
                  <a:ext cx="466603" cy="473274"/>
                </a:xfrm>
                <a:custGeom>
                  <a:avLst/>
                  <a:gdLst>
                    <a:gd name="connsiteX0" fmla="*/ 284131 w 284130"/>
                    <a:gd name="connsiteY0" fmla="*/ 95726 h 284035"/>
                    <a:gd name="connsiteX1" fmla="*/ 188404 w 284130"/>
                    <a:gd name="connsiteY1" fmla="*/ 95726 h 284035"/>
                    <a:gd name="connsiteX2" fmla="*/ 188404 w 284130"/>
                    <a:gd name="connsiteY2" fmla="*/ 0 h 284035"/>
                    <a:gd name="connsiteX3" fmla="*/ 95726 w 284130"/>
                    <a:gd name="connsiteY3" fmla="*/ 0 h 284035"/>
                    <a:gd name="connsiteX4" fmla="*/ 95726 w 284130"/>
                    <a:gd name="connsiteY4" fmla="*/ 95726 h 284035"/>
                    <a:gd name="connsiteX5" fmla="*/ 0 w 284130"/>
                    <a:gd name="connsiteY5" fmla="*/ 95726 h 284035"/>
                    <a:gd name="connsiteX6" fmla="*/ 0 w 284130"/>
                    <a:gd name="connsiteY6" fmla="*/ 188309 h 284035"/>
                    <a:gd name="connsiteX7" fmla="*/ 95726 w 284130"/>
                    <a:gd name="connsiteY7" fmla="*/ 188309 h 284035"/>
                    <a:gd name="connsiteX8" fmla="*/ 95726 w 284130"/>
                    <a:gd name="connsiteY8" fmla="*/ 284036 h 284035"/>
                    <a:gd name="connsiteX9" fmla="*/ 188404 w 284130"/>
                    <a:gd name="connsiteY9" fmla="*/ 284036 h 284035"/>
                    <a:gd name="connsiteX10" fmla="*/ 188404 w 284130"/>
                    <a:gd name="connsiteY10" fmla="*/ 188309 h 284035"/>
                    <a:gd name="connsiteX11" fmla="*/ 284131 w 284130"/>
                    <a:gd name="connsiteY11" fmla="*/ 188309 h 284035"/>
                    <a:gd name="connsiteX12" fmla="*/ 284131 w 284130"/>
                    <a:gd name="connsiteY12" fmla="*/ 95726 h 2840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84130" h="284035">
                      <a:moveTo>
                        <a:pt x="284131" y="95726"/>
                      </a:moveTo>
                      <a:lnTo>
                        <a:pt x="188404" y="95726"/>
                      </a:lnTo>
                      <a:lnTo>
                        <a:pt x="188404" y="0"/>
                      </a:lnTo>
                      <a:lnTo>
                        <a:pt x="95726" y="0"/>
                      </a:lnTo>
                      <a:lnTo>
                        <a:pt x="95726" y="95726"/>
                      </a:lnTo>
                      <a:lnTo>
                        <a:pt x="0" y="95726"/>
                      </a:lnTo>
                      <a:lnTo>
                        <a:pt x="0" y="188309"/>
                      </a:lnTo>
                      <a:lnTo>
                        <a:pt x="95726" y="188309"/>
                      </a:lnTo>
                      <a:lnTo>
                        <a:pt x="95726" y="284036"/>
                      </a:lnTo>
                      <a:lnTo>
                        <a:pt x="188404" y="284036"/>
                      </a:lnTo>
                      <a:lnTo>
                        <a:pt x="188404" y="188309"/>
                      </a:lnTo>
                      <a:lnTo>
                        <a:pt x="284131" y="188309"/>
                      </a:lnTo>
                      <a:lnTo>
                        <a:pt x="284131" y="95726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任意多边形: 形状 14"/>
                <p:cNvSpPr/>
                <p:nvPr/>
              </p:nvSpPr>
              <p:spPr>
                <a:xfrm>
                  <a:off x="9057311" y="5389435"/>
                  <a:ext cx="446113" cy="452642"/>
                </a:xfrm>
                <a:custGeom>
                  <a:avLst/>
                  <a:gdLst>
                    <a:gd name="connsiteX0" fmla="*/ 172323 w 271653"/>
                    <a:gd name="connsiteY0" fmla="*/ 7811 h 271653"/>
                    <a:gd name="connsiteX1" fmla="*/ 172323 w 271653"/>
                    <a:gd name="connsiteY1" fmla="*/ 99346 h 271653"/>
                    <a:gd name="connsiteX2" fmla="*/ 263859 w 271653"/>
                    <a:gd name="connsiteY2" fmla="*/ 99346 h 271653"/>
                    <a:gd name="connsiteX3" fmla="*/ 263859 w 271653"/>
                    <a:gd name="connsiteY3" fmla="*/ 172307 h 271653"/>
                    <a:gd name="connsiteX4" fmla="*/ 172323 w 271653"/>
                    <a:gd name="connsiteY4" fmla="*/ 172307 h 271653"/>
                    <a:gd name="connsiteX5" fmla="*/ 172323 w 271653"/>
                    <a:gd name="connsiteY5" fmla="*/ 263842 h 271653"/>
                    <a:gd name="connsiteX6" fmla="*/ 99362 w 271653"/>
                    <a:gd name="connsiteY6" fmla="*/ 263842 h 271653"/>
                    <a:gd name="connsiteX7" fmla="*/ 99362 w 271653"/>
                    <a:gd name="connsiteY7" fmla="*/ 172307 h 271653"/>
                    <a:gd name="connsiteX8" fmla="*/ 7827 w 271653"/>
                    <a:gd name="connsiteY8" fmla="*/ 172307 h 271653"/>
                    <a:gd name="connsiteX9" fmla="*/ 7827 w 271653"/>
                    <a:gd name="connsiteY9" fmla="*/ 99346 h 271653"/>
                    <a:gd name="connsiteX10" fmla="*/ 99362 w 271653"/>
                    <a:gd name="connsiteY10" fmla="*/ 99346 h 271653"/>
                    <a:gd name="connsiteX11" fmla="*/ 99362 w 271653"/>
                    <a:gd name="connsiteY11" fmla="*/ 7811 h 271653"/>
                    <a:gd name="connsiteX12" fmla="*/ 172323 w 271653"/>
                    <a:gd name="connsiteY12" fmla="*/ 7811 h 271653"/>
                    <a:gd name="connsiteX13" fmla="*/ 180134 w 271653"/>
                    <a:gd name="connsiteY13" fmla="*/ 0 h 271653"/>
                    <a:gd name="connsiteX14" fmla="*/ 91551 w 271653"/>
                    <a:gd name="connsiteY14" fmla="*/ 0 h 271653"/>
                    <a:gd name="connsiteX15" fmla="*/ 91551 w 271653"/>
                    <a:gd name="connsiteY15" fmla="*/ 91535 h 271653"/>
                    <a:gd name="connsiteX16" fmla="*/ 16 w 271653"/>
                    <a:gd name="connsiteY16" fmla="*/ 91535 h 271653"/>
                    <a:gd name="connsiteX17" fmla="*/ 16 w 271653"/>
                    <a:gd name="connsiteY17" fmla="*/ 180118 h 271653"/>
                    <a:gd name="connsiteX18" fmla="*/ 91551 w 271653"/>
                    <a:gd name="connsiteY18" fmla="*/ 180118 h 271653"/>
                    <a:gd name="connsiteX19" fmla="*/ 91551 w 271653"/>
                    <a:gd name="connsiteY19" fmla="*/ 271653 h 271653"/>
                    <a:gd name="connsiteX20" fmla="*/ 180134 w 271653"/>
                    <a:gd name="connsiteY20" fmla="*/ 271653 h 271653"/>
                    <a:gd name="connsiteX21" fmla="*/ 180134 w 271653"/>
                    <a:gd name="connsiteY21" fmla="*/ 180118 h 271653"/>
                    <a:gd name="connsiteX22" fmla="*/ 271669 w 271653"/>
                    <a:gd name="connsiteY22" fmla="*/ 180118 h 271653"/>
                    <a:gd name="connsiteX23" fmla="*/ 271669 w 271653"/>
                    <a:gd name="connsiteY23" fmla="*/ 91535 h 271653"/>
                    <a:gd name="connsiteX24" fmla="*/ 180134 w 271653"/>
                    <a:gd name="connsiteY24" fmla="*/ 91535 h 271653"/>
                    <a:gd name="connsiteX25" fmla="*/ 180134 w 271653"/>
                    <a:gd name="connsiteY25" fmla="*/ 0 h 271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71653" h="271653">
                      <a:moveTo>
                        <a:pt x="172323" y="7811"/>
                      </a:moveTo>
                      <a:lnTo>
                        <a:pt x="172323" y="99346"/>
                      </a:lnTo>
                      <a:lnTo>
                        <a:pt x="263859" y="99346"/>
                      </a:lnTo>
                      <a:lnTo>
                        <a:pt x="263859" y="172307"/>
                      </a:lnTo>
                      <a:lnTo>
                        <a:pt x="172323" y="172307"/>
                      </a:lnTo>
                      <a:lnTo>
                        <a:pt x="172323" y="263842"/>
                      </a:lnTo>
                      <a:lnTo>
                        <a:pt x="99362" y="263842"/>
                      </a:lnTo>
                      <a:lnTo>
                        <a:pt x="99362" y="172307"/>
                      </a:lnTo>
                      <a:lnTo>
                        <a:pt x="7827" y="172307"/>
                      </a:lnTo>
                      <a:lnTo>
                        <a:pt x="7827" y="99346"/>
                      </a:lnTo>
                      <a:lnTo>
                        <a:pt x="99362" y="99346"/>
                      </a:lnTo>
                      <a:lnTo>
                        <a:pt x="99362" y="7811"/>
                      </a:lnTo>
                      <a:lnTo>
                        <a:pt x="172323" y="7811"/>
                      </a:lnTo>
                      <a:moveTo>
                        <a:pt x="180134" y="0"/>
                      </a:moveTo>
                      <a:lnTo>
                        <a:pt x="91551" y="0"/>
                      </a:lnTo>
                      <a:lnTo>
                        <a:pt x="91551" y="91535"/>
                      </a:lnTo>
                      <a:lnTo>
                        <a:pt x="16" y="91535"/>
                      </a:lnTo>
                      <a:lnTo>
                        <a:pt x="16" y="180118"/>
                      </a:lnTo>
                      <a:lnTo>
                        <a:pt x="91551" y="180118"/>
                      </a:lnTo>
                      <a:lnTo>
                        <a:pt x="91551" y="271653"/>
                      </a:lnTo>
                      <a:lnTo>
                        <a:pt x="180134" y="271653"/>
                      </a:lnTo>
                      <a:lnTo>
                        <a:pt x="180134" y="180118"/>
                      </a:lnTo>
                      <a:lnTo>
                        <a:pt x="271669" y="180118"/>
                      </a:lnTo>
                      <a:lnTo>
                        <a:pt x="271669" y="91535"/>
                      </a:lnTo>
                      <a:lnTo>
                        <a:pt x="180134" y="91535"/>
                      </a:lnTo>
                      <a:lnTo>
                        <a:pt x="180134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任意多边形: 形状 15"/>
                <p:cNvSpPr/>
                <p:nvPr/>
              </p:nvSpPr>
              <p:spPr>
                <a:xfrm>
                  <a:off x="10165404" y="4899813"/>
                  <a:ext cx="965117" cy="979242"/>
                </a:xfrm>
                <a:custGeom>
                  <a:avLst/>
                  <a:gdLst>
                    <a:gd name="connsiteX0" fmla="*/ 372825 w 587692"/>
                    <a:gd name="connsiteY0" fmla="*/ 16954 h 587692"/>
                    <a:gd name="connsiteX1" fmla="*/ 372825 w 587692"/>
                    <a:gd name="connsiteY1" fmla="*/ 214979 h 587692"/>
                    <a:gd name="connsiteX2" fmla="*/ 570849 w 587692"/>
                    <a:gd name="connsiteY2" fmla="*/ 214979 h 587692"/>
                    <a:gd name="connsiteX3" fmla="*/ 570849 w 587692"/>
                    <a:gd name="connsiteY3" fmla="*/ 372808 h 587692"/>
                    <a:gd name="connsiteX4" fmla="*/ 372825 w 587692"/>
                    <a:gd name="connsiteY4" fmla="*/ 372808 h 587692"/>
                    <a:gd name="connsiteX5" fmla="*/ 372825 w 587692"/>
                    <a:gd name="connsiteY5" fmla="*/ 570833 h 587692"/>
                    <a:gd name="connsiteX6" fmla="*/ 214995 w 587692"/>
                    <a:gd name="connsiteY6" fmla="*/ 570833 h 587692"/>
                    <a:gd name="connsiteX7" fmla="*/ 214995 w 587692"/>
                    <a:gd name="connsiteY7" fmla="*/ 372808 h 587692"/>
                    <a:gd name="connsiteX8" fmla="*/ 16971 w 587692"/>
                    <a:gd name="connsiteY8" fmla="*/ 372808 h 587692"/>
                    <a:gd name="connsiteX9" fmla="*/ 16971 w 587692"/>
                    <a:gd name="connsiteY9" fmla="*/ 214979 h 587692"/>
                    <a:gd name="connsiteX10" fmla="*/ 214995 w 587692"/>
                    <a:gd name="connsiteY10" fmla="*/ 214979 h 587692"/>
                    <a:gd name="connsiteX11" fmla="*/ 214995 w 587692"/>
                    <a:gd name="connsiteY11" fmla="*/ 16954 h 587692"/>
                    <a:gd name="connsiteX12" fmla="*/ 372825 w 587692"/>
                    <a:gd name="connsiteY12" fmla="*/ 16954 h 587692"/>
                    <a:gd name="connsiteX13" fmla="*/ 389684 w 587692"/>
                    <a:gd name="connsiteY13" fmla="*/ 0 h 587692"/>
                    <a:gd name="connsiteX14" fmla="*/ 198041 w 587692"/>
                    <a:gd name="connsiteY14" fmla="*/ 0 h 587692"/>
                    <a:gd name="connsiteX15" fmla="*/ 198041 w 587692"/>
                    <a:gd name="connsiteY15" fmla="*/ 198025 h 587692"/>
                    <a:gd name="connsiteX16" fmla="*/ 16 w 587692"/>
                    <a:gd name="connsiteY16" fmla="*/ 198025 h 587692"/>
                    <a:gd name="connsiteX17" fmla="*/ 16 w 587692"/>
                    <a:gd name="connsiteY17" fmla="*/ 389668 h 587692"/>
                    <a:gd name="connsiteX18" fmla="*/ 198041 w 587692"/>
                    <a:gd name="connsiteY18" fmla="*/ 389668 h 587692"/>
                    <a:gd name="connsiteX19" fmla="*/ 198041 w 587692"/>
                    <a:gd name="connsiteY19" fmla="*/ 587693 h 587692"/>
                    <a:gd name="connsiteX20" fmla="*/ 389684 w 587692"/>
                    <a:gd name="connsiteY20" fmla="*/ 587693 h 587692"/>
                    <a:gd name="connsiteX21" fmla="*/ 389684 w 587692"/>
                    <a:gd name="connsiteY21" fmla="*/ 389668 h 587692"/>
                    <a:gd name="connsiteX22" fmla="*/ 587709 w 587692"/>
                    <a:gd name="connsiteY22" fmla="*/ 389668 h 587692"/>
                    <a:gd name="connsiteX23" fmla="*/ 587709 w 587692"/>
                    <a:gd name="connsiteY23" fmla="*/ 198025 h 587692"/>
                    <a:gd name="connsiteX24" fmla="*/ 389684 w 587692"/>
                    <a:gd name="connsiteY24" fmla="*/ 198025 h 587692"/>
                    <a:gd name="connsiteX25" fmla="*/ 389684 w 587692"/>
                    <a:gd name="connsiteY25" fmla="*/ 0 h 587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587692" h="587692">
                      <a:moveTo>
                        <a:pt x="372825" y="16954"/>
                      </a:moveTo>
                      <a:lnTo>
                        <a:pt x="372825" y="214979"/>
                      </a:lnTo>
                      <a:lnTo>
                        <a:pt x="570849" y="214979"/>
                      </a:lnTo>
                      <a:lnTo>
                        <a:pt x="570849" y="372808"/>
                      </a:lnTo>
                      <a:lnTo>
                        <a:pt x="372825" y="372808"/>
                      </a:lnTo>
                      <a:lnTo>
                        <a:pt x="372825" y="570833"/>
                      </a:lnTo>
                      <a:lnTo>
                        <a:pt x="214995" y="570833"/>
                      </a:lnTo>
                      <a:lnTo>
                        <a:pt x="214995" y="372808"/>
                      </a:lnTo>
                      <a:lnTo>
                        <a:pt x="16971" y="372808"/>
                      </a:lnTo>
                      <a:lnTo>
                        <a:pt x="16971" y="214979"/>
                      </a:lnTo>
                      <a:lnTo>
                        <a:pt x="214995" y="214979"/>
                      </a:lnTo>
                      <a:lnTo>
                        <a:pt x="214995" y="16954"/>
                      </a:lnTo>
                      <a:lnTo>
                        <a:pt x="372825" y="16954"/>
                      </a:lnTo>
                      <a:moveTo>
                        <a:pt x="389684" y="0"/>
                      </a:moveTo>
                      <a:lnTo>
                        <a:pt x="198041" y="0"/>
                      </a:lnTo>
                      <a:lnTo>
                        <a:pt x="198041" y="198025"/>
                      </a:lnTo>
                      <a:lnTo>
                        <a:pt x="16" y="198025"/>
                      </a:lnTo>
                      <a:lnTo>
                        <a:pt x="16" y="389668"/>
                      </a:lnTo>
                      <a:lnTo>
                        <a:pt x="198041" y="389668"/>
                      </a:lnTo>
                      <a:lnTo>
                        <a:pt x="198041" y="587693"/>
                      </a:lnTo>
                      <a:lnTo>
                        <a:pt x="389684" y="587693"/>
                      </a:lnTo>
                      <a:lnTo>
                        <a:pt x="389684" y="389668"/>
                      </a:lnTo>
                      <a:lnTo>
                        <a:pt x="587709" y="389668"/>
                      </a:lnTo>
                      <a:lnTo>
                        <a:pt x="587709" y="198025"/>
                      </a:lnTo>
                      <a:lnTo>
                        <a:pt x="389684" y="198025"/>
                      </a:lnTo>
                      <a:lnTo>
                        <a:pt x="389684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任意多边形: 形状 16"/>
                <p:cNvSpPr/>
                <p:nvPr/>
              </p:nvSpPr>
              <p:spPr>
                <a:xfrm>
                  <a:off x="10167513" y="4165781"/>
                  <a:ext cx="503206" cy="511046"/>
                </a:xfrm>
                <a:custGeom>
                  <a:avLst/>
                  <a:gdLst>
                    <a:gd name="connsiteX0" fmla="*/ 194326 w 306419"/>
                    <a:gd name="connsiteY0" fmla="*/ 8858 h 306704"/>
                    <a:gd name="connsiteX1" fmla="*/ 194326 w 306419"/>
                    <a:gd name="connsiteY1" fmla="*/ 112109 h 306704"/>
                    <a:gd name="connsiteX2" fmla="*/ 297577 w 306419"/>
                    <a:gd name="connsiteY2" fmla="*/ 112109 h 306704"/>
                    <a:gd name="connsiteX3" fmla="*/ 297577 w 306419"/>
                    <a:gd name="connsiteY3" fmla="*/ 194405 h 306704"/>
                    <a:gd name="connsiteX4" fmla="*/ 194326 w 306419"/>
                    <a:gd name="connsiteY4" fmla="*/ 194405 h 306704"/>
                    <a:gd name="connsiteX5" fmla="*/ 194326 w 306419"/>
                    <a:gd name="connsiteY5" fmla="*/ 297656 h 306704"/>
                    <a:gd name="connsiteX6" fmla="*/ 112125 w 306419"/>
                    <a:gd name="connsiteY6" fmla="*/ 297656 h 306704"/>
                    <a:gd name="connsiteX7" fmla="*/ 112125 w 306419"/>
                    <a:gd name="connsiteY7" fmla="*/ 194405 h 306704"/>
                    <a:gd name="connsiteX8" fmla="*/ 8874 w 306419"/>
                    <a:gd name="connsiteY8" fmla="*/ 194405 h 306704"/>
                    <a:gd name="connsiteX9" fmla="*/ 8874 w 306419"/>
                    <a:gd name="connsiteY9" fmla="*/ 112109 h 306704"/>
                    <a:gd name="connsiteX10" fmla="*/ 112125 w 306419"/>
                    <a:gd name="connsiteY10" fmla="*/ 112109 h 306704"/>
                    <a:gd name="connsiteX11" fmla="*/ 112125 w 306419"/>
                    <a:gd name="connsiteY11" fmla="*/ 8858 h 306704"/>
                    <a:gd name="connsiteX12" fmla="*/ 194326 w 306419"/>
                    <a:gd name="connsiteY12" fmla="*/ 8858 h 306704"/>
                    <a:gd name="connsiteX13" fmla="*/ 203184 w 306419"/>
                    <a:gd name="connsiteY13" fmla="*/ 0 h 306704"/>
                    <a:gd name="connsiteX14" fmla="*/ 103267 w 306419"/>
                    <a:gd name="connsiteY14" fmla="*/ 0 h 306704"/>
                    <a:gd name="connsiteX15" fmla="*/ 103267 w 306419"/>
                    <a:gd name="connsiteY15" fmla="*/ 103251 h 306704"/>
                    <a:gd name="connsiteX16" fmla="*/ 16 w 306419"/>
                    <a:gd name="connsiteY16" fmla="*/ 103251 h 306704"/>
                    <a:gd name="connsiteX17" fmla="*/ 16 w 306419"/>
                    <a:gd name="connsiteY17" fmla="*/ 203454 h 306704"/>
                    <a:gd name="connsiteX18" fmla="*/ 103267 w 306419"/>
                    <a:gd name="connsiteY18" fmla="*/ 203454 h 306704"/>
                    <a:gd name="connsiteX19" fmla="*/ 103267 w 306419"/>
                    <a:gd name="connsiteY19" fmla="*/ 306705 h 306704"/>
                    <a:gd name="connsiteX20" fmla="*/ 203184 w 306419"/>
                    <a:gd name="connsiteY20" fmla="*/ 306705 h 306704"/>
                    <a:gd name="connsiteX21" fmla="*/ 203184 w 306419"/>
                    <a:gd name="connsiteY21" fmla="*/ 203454 h 306704"/>
                    <a:gd name="connsiteX22" fmla="*/ 306435 w 306419"/>
                    <a:gd name="connsiteY22" fmla="*/ 203454 h 306704"/>
                    <a:gd name="connsiteX23" fmla="*/ 306435 w 306419"/>
                    <a:gd name="connsiteY23" fmla="*/ 103251 h 306704"/>
                    <a:gd name="connsiteX24" fmla="*/ 203184 w 306419"/>
                    <a:gd name="connsiteY24" fmla="*/ 103251 h 306704"/>
                    <a:gd name="connsiteX25" fmla="*/ 203184 w 306419"/>
                    <a:gd name="connsiteY25" fmla="*/ 0 h 306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306419" h="306704">
                      <a:moveTo>
                        <a:pt x="194326" y="8858"/>
                      </a:moveTo>
                      <a:lnTo>
                        <a:pt x="194326" y="112109"/>
                      </a:lnTo>
                      <a:lnTo>
                        <a:pt x="297577" y="112109"/>
                      </a:lnTo>
                      <a:lnTo>
                        <a:pt x="297577" y="194405"/>
                      </a:lnTo>
                      <a:lnTo>
                        <a:pt x="194326" y="194405"/>
                      </a:lnTo>
                      <a:lnTo>
                        <a:pt x="194326" y="297656"/>
                      </a:lnTo>
                      <a:lnTo>
                        <a:pt x="112125" y="297656"/>
                      </a:lnTo>
                      <a:lnTo>
                        <a:pt x="112125" y="194405"/>
                      </a:lnTo>
                      <a:lnTo>
                        <a:pt x="8874" y="194405"/>
                      </a:lnTo>
                      <a:lnTo>
                        <a:pt x="8874" y="112109"/>
                      </a:lnTo>
                      <a:lnTo>
                        <a:pt x="112125" y="112109"/>
                      </a:lnTo>
                      <a:lnTo>
                        <a:pt x="112125" y="8858"/>
                      </a:lnTo>
                      <a:lnTo>
                        <a:pt x="194326" y="8858"/>
                      </a:lnTo>
                      <a:moveTo>
                        <a:pt x="203184" y="0"/>
                      </a:moveTo>
                      <a:lnTo>
                        <a:pt x="103267" y="0"/>
                      </a:lnTo>
                      <a:lnTo>
                        <a:pt x="103267" y="103251"/>
                      </a:lnTo>
                      <a:lnTo>
                        <a:pt x="16" y="103251"/>
                      </a:lnTo>
                      <a:lnTo>
                        <a:pt x="16" y="203454"/>
                      </a:lnTo>
                      <a:lnTo>
                        <a:pt x="103267" y="203454"/>
                      </a:lnTo>
                      <a:lnTo>
                        <a:pt x="103267" y="306705"/>
                      </a:lnTo>
                      <a:lnTo>
                        <a:pt x="203184" y="306705"/>
                      </a:lnTo>
                      <a:lnTo>
                        <a:pt x="203184" y="203454"/>
                      </a:lnTo>
                      <a:lnTo>
                        <a:pt x="306435" y="203454"/>
                      </a:lnTo>
                      <a:lnTo>
                        <a:pt x="306435" y="103251"/>
                      </a:lnTo>
                      <a:lnTo>
                        <a:pt x="203184" y="103251"/>
                      </a:lnTo>
                      <a:lnTo>
                        <a:pt x="203184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" name="组合 1"/>
              <p:cNvGrpSpPr/>
              <p:nvPr/>
            </p:nvGrpSpPr>
            <p:grpSpPr>
              <a:xfrm>
                <a:off x="5939978" y="2565178"/>
                <a:ext cx="5625258" cy="1473778"/>
                <a:chOff x="980119" y="2582173"/>
                <a:chExt cx="5089078" cy="1333303"/>
              </a:xfrm>
            </p:grpSpPr>
            <p:sp>
              <p:nvSpPr>
                <p:cNvPr id="8" name="文本框 7"/>
                <p:cNvSpPr txBox="1"/>
                <p:nvPr/>
              </p:nvSpPr>
              <p:spPr>
                <a:xfrm>
                  <a:off x="980119" y="3195224"/>
                  <a:ext cx="5089078" cy="2521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spc="600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Graduation thesis defense template</a:t>
                  </a:r>
                  <a:endParaRPr lang="zh-CN" altLang="en-US" sz="1400" spc="6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5" name="文本框 144"/>
                <p:cNvSpPr txBox="1"/>
                <p:nvPr/>
              </p:nvSpPr>
              <p:spPr>
                <a:xfrm>
                  <a:off x="1290113" y="2582173"/>
                  <a:ext cx="3342244" cy="35337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  <a:scene3d>
                    <a:camera prst="orthographicFront"/>
                    <a:lightRig rig="threePt" dir="t"/>
                  </a:scene3d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x-none" altLang="zh-CN" sz="2200" b="0" i="0" u="none" strike="noStrike" kern="1200" cap="none" spc="0" normalizeH="0" baseline="0" noProof="0" dirty="0"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  <a:uLnTx/>
                      <a:uFillTx/>
                      <a:cs typeface="+mn-ea"/>
                      <a:sym typeface="+mn-lt"/>
                    </a:rPr>
                    <a:t>核心功能－笔记助手</a:t>
                  </a:r>
                  <a:endParaRPr kumimoji="0" lang="x-none" altLang="zh-CN" sz="2200" b="0" i="0" u="none" strike="noStrike" kern="1200" cap="none" spc="0" normalizeH="0" baseline="0" noProof="0" dirty="0"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endParaRPr>
                </a:p>
              </p:txBody>
            </p:sp>
            <p:grpSp>
              <p:nvGrpSpPr>
                <p:cNvPr id="148" name="组合 147"/>
                <p:cNvGrpSpPr/>
                <p:nvPr/>
              </p:nvGrpSpPr>
              <p:grpSpPr>
                <a:xfrm>
                  <a:off x="1012704" y="3163081"/>
                  <a:ext cx="1115672" cy="356079"/>
                  <a:chOff x="969019" y="2816904"/>
                  <a:chExt cx="1054117" cy="356079"/>
                </a:xfrm>
              </p:grpSpPr>
              <p:sp>
                <p:nvSpPr>
                  <p:cNvPr id="149" name="文本框 148"/>
                  <p:cNvSpPr txBox="1"/>
                  <p:nvPr/>
                </p:nvSpPr>
                <p:spPr>
                  <a:xfrm>
                    <a:off x="1039640" y="2816904"/>
                    <a:ext cx="983496" cy="25506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zh-CN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50" name="椭圆 149"/>
                  <p:cNvSpPr/>
                  <p:nvPr/>
                </p:nvSpPr>
                <p:spPr>
                  <a:xfrm>
                    <a:off x="969019" y="3100983"/>
                    <a:ext cx="72000" cy="72000"/>
                  </a:xfrm>
                  <a:prstGeom prst="ellipse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153" name="椭圆 152"/>
                <p:cNvSpPr/>
                <p:nvPr/>
              </p:nvSpPr>
              <p:spPr>
                <a:xfrm>
                  <a:off x="1011244" y="3843476"/>
                  <a:ext cx="76204" cy="720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88" name="文本框 83"/>
              <p:cNvSpPr txBox="1"/>
              <p:nvPr/>
            </p:nvSpPr>
            <p:spPr>
              <a:xfrm>
                <a:off x="6283100" y="3392001"/>
                <a:ext cx="5491146" cy="2504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algn="ju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24848"/>
                  </a:buClr>
                  <a:buSzTx/>
                  <a:buFontTx/>
                  <a:buNone/>
                  <a:defRPr/>
                </a:pPr>
                <a:r>
                  <a:rPr kumimoji="0" lang="en-US" altLang="zh-CN" sz="1200" b="0" i="0" u="none" strike="noStrike" kern="1200" cap="none" spc="0" normalizeH="0" baseline="0" noProof="1">
                    <a:ln>
                      <a:noFill/>
                    </a:ln>
                    <a:solidFill>
                      <a:schemeClr val="bg1">
                        <a:lumMod val="7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使用功能选择按钮，操作更简洁易用</a:t>
                </a:r>
                <a:endParaRPr kumimoji="0" lang="en-US" altLang="zh-CN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90" name="文本框 83"/>
              <p:cNvSpPr txBox="1"/>
              <p:nvPr/>
            </p:nvSpPr>
            <p:spPr>
              <a:xfrm>
                <a:off x="6279068" y="3808171"/>
                <a:ext cx="5406911" cy="418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ju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24848"/>
                  </a:buClr>
                  <a:buSzTx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1">
                    <a:ln>
                      <a:noFill/>
                    </a:ln>
                    <a:solidFill>
                      <a:schemeClr val="bg1">
                        <a:lumMod val="7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生成摘要：</a:t>
                </a:r>
                <a:r>
                  <a:rPr kumimoji="0" lang="en-US" altLang="zh-CN" sz="1200" b="0" i="0" u="none" strike="noStrike" kern="1200" cap="none" spc="0" normalizeH="0" baseline="0" noProof="1">
                    <a:ln>
                      <a:noFill/>
                    </a:ln>
                    <a:solidFill>
                      <a:schemeClr val="bg1">
                        <a:lumMod val="7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选择某段笔记内容，AI会提取主要信息，自动生成简要摘要和关键学习要点。. </a:t>
                </a:r>
                <a:endParaRPr kumimoji="0" lang="en-US" altLang="zh-CN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0" y="1"/>
            <a:ext cx="12192000" cy="711200"/>
            <a:chOff x="0" y="1"/>
            <a:chExt cx="12192000" cy="711200"/>
          </a:xfrm>
        </p:grpSpPr>
        <p:sp>
          <p:nvSpPr>
            <p:cNvPr id="33" name="矩形 32"/>
            <p:cNvSpPr/>
            <p:nvPr/>
          </p:nvSpPr>
          <p:spPr>
            <a:xfrm>
              <a:off x="0" y="1"/>
              <a:ext cx="12192000" cy="650874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3838921" y="159473"/>
              <a:ext cx="7551274" cy="368300"/>
              <a:chOff x="3496021" y="299173"/>
              <a:chExt cx="7551274" cy="368300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5223501" y="299173"/>
                <a:ext cx="133223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业务逻辑层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6950981" y="299173"/>
                <a:ext cx="15582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交互细节设计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8678461" y="299173"/>
                <a:ext cx="132905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可行性分析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>
                <a:off x="10405945" y="299173"/>
                <a:ext cx="64135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展望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3496021" y="299173"/>
                <a:ext cx="10998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x-none" altLang="zh-CN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原型设计</a:t>
                </a:r>
                <a:endParaRPr lang="x-none" altLang="zh-CN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52" name="直接连接符 51"/>
              <p:cNvCxnSpPr/>
              <p:nvPr/>
            </p:nvCxnSpPr>
            <p:spPr>
              <a:xfrm>
                <a:off x="670535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497787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843283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1016031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等腰三角形 34"/>
            <p:cNvSpPr/>
            <p:nvPr/>
          </p:nvSpPr>
          <p:spPr>
            <a:xfrm>
              <a:off x="4051300" y="561975"/>
              <a:ext cx="818588" cy="149226"/>
            </a:xfrm>
            <a:prstGeom prst="triangle">
              <a:avLst>
                <a:gd name="adj" fmla="val 503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片 8" descr="Screenshot_20241030_150156_com.mockingbo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9425" y="1198245"/>
            <a:ext cx="6759575" cy="4733925"/>
          </a:xfrm>
          <a:prstGeom prst="rect">
            <a:avLst/>
          </a:prstGeom>
        </p:spPr>
      </p:pic>
      <p:pic>
        <p:nvPicPr>
          <p:cNvPr id="10" name="图片 9" descr="Screenshot_20241030_151509_com.mockingbo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1198245"/>
            <a:ext cx="6759575" cy="4733290"/>
          </a:xfrm>
          <a:prstGeom prst="rect">
            <a:avLst/>
          </a:prstGeom>
        </p:spPr>
      </p:pic>
      <p:pic>
        <p:nvPicPr>
          <p:cNvPr id="19" name="图片 18" descr="Screenshot_20241030_152931_com.mockingbo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25" y="1198245"/>
            <a:ext cx="6759575" cy="4735830"/>
          </a:xfrm>
          <a:prstGeom prst="rect">
            <a:avLst/>
          </a:prstGeom>
        </p:spPr>
      </p:pic>
      <p:sp>
        <p:nvSpPr>
          <p:cNvPr id="6" name="椭圆 5"/>
          <p:cNvSpPr/>
          <p:nvPr>
            <p:custDataLst>
              <p:tags r:id="rId4"/>
            </p:custDataLst>
          </p:nvPr>
        </p:nvSpPr>
        <p:spPr>
          <a:xfrm>
            <a:off x="7512255" y="4128244"/>
            <a:ext cx="66323" cy="8759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框 83"/>
          <p:cNvSpPr txBox="1"/>
          <p:nvPr>
            <p:custDataLst>
              <p:tags r:id="rId5"/>
            </p:custDataLst>
          </p:nvPr>
        </p:nvSpPr>
        <p:spPr>
          <a:xfrm>
            <a:off x="7752160" y="3858847"/>
            <a:ext cx="43236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4848"/>
              </a:buClr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选择笔记或导入的学习资料，AI自动生成复习材料，包括总结的知识要点、关键概念列表等。系统还能自动生成每个知识点的简要解释或扩展说明。</a:t>
            </a:r>
            <a:endParaRPr kumimoji="0" lang="en-US" altLang="zh-CN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7396480" y="1182370"/>
            <a:ext cx="4682489" cy="4224772"/>
            <a:chOff x="5887179" y="1753924"/>
            <a:chExt cx="5946902" cy="3838652"/>
          </a:xfrm>
        </p:grpSpPr>
        <p:sp>
          <p:nvSpPr>
            <p:cNvPr id="3" name="矩形: 圆角 2"/>
            <p:cNvSpPr/>
            <p:nvPr/>
          </p:nvSpPr>
          <p:spPr>
            <a:xfrm>
              <a:off x="5887179" y="1753924"/>
              <a:ext cx="5491147" cy="556515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0E419C"/>
                </a:gs>
                <a:gs pos="0">
                  <a:srgbClr val="0E419C">
                    <a:alpha val="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5999813" y="2342929"/>
              <a:ext cx="5834268" cy="3249647"/>
              <a:chOff x="5939978" y="2565178"/>
              <a:chExt cx="5834268" cy="3249647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10106873" y="4977550"/>
                <a:ext cx="1013175" cy="837275"/>
                <a:chOff x="9057311" y="4165781"/>
                <a:chExt cx="2073210" cy="1713274"/>
              </a:xfrm>
            </p:grpSpPr>
            <p:sp>
              <p:nvSpPr>
                <p:cNvPr id="14" name="任意多边形: 形状 13"/>
                <p:cNvSpPr/>
                <p:nvPr/>
              </p:nvSpPr>
              <p:spPr>
                <a:xfrm>
                  <a:off x="9621603" y="4728092"/>
                  <a:ext cx="466603" cy="473274"/>
                </a:xfrm>
                <a:custGeom>
                  <a:avLst/>
                  <a:gdLst>
                    <a:gd name="connsiteX0" fmla="*/ 284131 w 284130"/>
                    <a:gd name="connsiteY0" fmla="*/ 95726 h 284035"/>
                    <a:gd name="connsiteX1" fmla="*/ 188404 w 284130"/>
                    <a:gd name="connsiteY1" fmla="*/ 95726 h 284035"/>
                    <a:gd name="connsiteX2" fmla="*/ 188404 w 284130"/>
                    <a:gd name="connsiteY2" fmla="*/ 0 h 284035"/>
                    <a:gd name="connsiteX3" fmla="*/ 95726 w 284130"/>
                    <a:gd name="connsiteY3" fmla="*/ 0 h 284035"/>
                    <a:gd name="connsiteX4" fmla="*/ 95726 w 284130"/>
                    <a:gd name="connsiteY4" fmla="*/ 95726 h 284035"/>
                    <a:gd name="connsiteX5" fmla="*/ 0 w 284130"/>
                    <a:gd name="connsiteY5" fmla="*/ 95726 h 284035"/>
                    <a:gd name="connsiteX6" fmla="*/ 0 w 284130"/>
                    <a:gd name="connsiteY6" fmla="*/ 188309 h 284035"/>
                    <a:gd name="connsiteX7" fmla="*/ 95726 w 284130"/>
                    <a:gd name="connsiteY7" fmla="*/ 188309 h 284035"/>
                    <a:gd name="connsiteX8" fmla="*/ 95726 w 284130"/>
                    <a:gd name="connsiteY8" fmla="*/ 284036 h 284035"/>
                    <a:gd name="connsiteX9" fmla="*/ 188404 w 284130"/>
                    <a:gd name="connsiteY9" fmla="*/ 284036 h 284035"/>
                    <a:gd name="connsiteX10" fmla="*/ 188404 w 284130"/>
                    <a:gd name="connsiteY10" fmla="*/ 188309 h 284035"/>
                    <a:gd name="connsiteX11" fmla="*/ 284131 w 284130"/>
                    <a:gd name="connsiteY11" fmla="*/ 188309 h 284035"/>
                    <a:gd name="connsiteX12" fmla="*/ 284131 w 284130"/>
                    <a:gd name="connsiteY12" fmla="*/ 95726 h 2840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84130" h="284035">
                      <a:moveTo>
                        <a:pt x="284131" y="95726"/>
                      </a:moveTo>
                      <a:lnTo>
                        <a:pt x="188404" y="95726"/>
                      </a:lnTo>
                      <a:lnTo>
                        <a:pt x="188404" y="0"/>
                      </a:lnTo>
                      <a:lnTo>
                        <a:pt x="95726" y="0"/>
                      </a:lnTo>
                      <a:lnTo>
                        <a:pt x="95726" y="95726"/>
                      </a:lnTo>
                      <a:lnTo>
                        <a:pt x="0" y="95726"/>
                      </a:lnTo>
                      <a:lnTo>
                        <a:pt x="0" y="188309"/>
                      </a:lnTo>
                      <a:lnTo>
                        <a:pt x="95726" y="188309"/>
                      </a:lnTo>
                      <a:lnTo>
                        <a:pt x="95726" y="284036"/>
                      </a:lnTo>
                      <a:lnTo>
                        <a:pt x="188404" y="284036"/>
                      </a:lnTo>
                      <a:lnTo>
                        <a:pt x="188404" y="188309"/>
                      </a:lnTo>
                      <a:lnTo>
                        <a:pt x="284131" y="188309"/>
                      </a:lnTo>
                      <a:lnTo>
                        <a:pt x="284131" y="95726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任意多边形: 形状 14"/>
                <p:cNvSpPr/>
                <p:nvPr/>
              </p:nvSpPr>
              <p:spPr>
                <a:xfrm>
                  <a:off x="9057311" y="5389435"/>
                  <a:ext cx="446113" cy="452642"/>
                </a:xfrm>
                <a:custGeom>
                  <a:avLst/>
                  <a:gdLst>
                    <a:gd name="connsiteX0" fmla="*/ 172323 w 271653"/>
                    <a:gd name="connsiteY0" fmla="*/ 7811 h 271653"/>
                    <a:gd name="connsiteX1" fmla="*/ 172323 w 271653"/>
                    <a:gd name="connsiteY1" fmla="*/ 99346 h 271653"/>
                    <a:gd name="connsiteX2" fmla="*/ 263859 w 271653"/>
                    <a:gd name="connsiteY2" fmla="*/ 99346 h 271653"/>
                    <a:gd name="connsiteX3" fmla="*/ 263859 w 271653"/>
                    <a:gd name="connsiteY3" fmla="*/ 172307 h 271653"/>
                    <a:gd name="connsiteX4" fmla="*/ 172323 w 271653"/>
                    <a:gd name="connsiteY4" fmla="*/ 172307 h 271653"/>
                    <a:gd name="connsiteX5" fmla="*/ 172323 w 271653"/>
                    <a:gd name="connsiteY5" fmla="*/ 263842 h 271653"/>
                    <a:gd name="connsiteX6" fmla="*/ 99362 w 271653"/>
                    <a:gd name="connsiteY6" fmla="*/ 263842 h 271653"/>
                    <a:gd name="connsiteX7" fmla="*/ 99362 w 271653"/>
                    <a:gd name="connsiteY7" fmla="*/ 172307 h 271653"/>
                    <a:gd name="connsiteX8" fmla="*/ 7827 w 271653"/>
                    <a:gd name="connsiteY8" fmla="*/ 172307 h 271653"/>
                    <a:gd name="connsiteX9" fmla="*/ 7827 w 271653"/>
                    <a:gd name="connsiteY9" fmla="*/ 99346 h 271653"/>
                    <a:gd name="connsiteX10" fmla="*/ 99362 w 271653"/>
                    <a:gd name="connsiteY10" fmla="*/ 99346 h 271653"/>
                    <a:gd name="connsiteX11" fmla="*/ 99362 w 271653"/>
                    <a:gd name="connsiteY11" fmla="*/ 7811 h 271653"/>
                    <a:gd name="connsiteX12" fmla="*/ 172323 w 271653"/>
                    <a:gd name="connsiteY12" fmla="*/ 7811 h 271653"/>
                    <a:gd name="connsiteX13" fmla="*/ 180134 w 271653"/>
                    <a:gd name="connsiteY13" fmla="*/ 0 h 271653"/>
                    <a:gd name="connsiteX14" fmla="*/ 91551 w 271653"/>
                    <a:gd name="connsiteY14" fmla="*/ 0 h 271653"/>
                    <a:gd name="connsiteX15" fmla="*/ 91551 w 271653"/>
                    <a:gd name="connsiteY15" fmla="*/ 91535 h 271653"/>
                    <a:gd name="connsiteX16" fmla="*/ 16 w 271653"/>
                    <a:gd name="connsiteY16" fmla="*/ 91535 h 271653"/>
                    <a:gd name="connsiteX17" fmla="*/ 16 w 271653"/>
                    <a:gd name="connsiteY17" fmla="*/ 180118 h 271653"/>
                    <a:gd name="connsiteX18" fmla="*/ 91551 w 271653"/>
                    <a:gd name="connsiteY18" fmla="*/ 180118 h 271653"/>
                    <a:gd name="connsiteX19" fmla="*/ 91551 w 271653"/>
                    <a:gd name="connsiteY19" fmla="*/ 271653 h 271653"/>
                    <a:gd name="connsiteX20" fmla="*/ 180134 w 271653"/>
                    <a:gd name="connsiteY20" fmla="*/ 271653 h 271653"/>
                    <a:gd name="connsiteX21" fmla="*/ 180134 w 271653"/>
                    <a:gd name="connsiteY21" fmla="*/ 180118 h 271653"/>
                    <a:gd name="connsiteX22" fmla="*/ 271669 w 271653"/>
                    <a:gd name="connsiteY22" fmla="*/ 180118 h 271653"/>
                    <a:gd name="connsiteX23" fmla="*/ 271669 w 271653"/>
                    <a:gd name="connsiteY23" fmla="*/ 91535 h 271653"/>
                    <a:gd name="connsiteX24" fmla="*/ 180134 w 271653"/>
                    <a:gd name="connsiteY24" fmla="*/ 91535 h 271653"/>
                    <a:gd name="connsiteX25" fmla="*/ 180134 w 271653"/>
                    <a:gd name="connsiteY25" fmla="*/ 0 h 271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71653" h="271653">
                      <a:moveTo>
                        <a:pt x="172323" y="7811"/>
                      </a:moveTo>
                      <a:lnTo>
                        <a:pt x="172323" y="99346"/>
                      </a:lnTo>
                      <a:lnTo>
                        <a:pt x="263859" y="99346"/>
                      </a:lnTo>
                      <a:lnTo>
                        <a:pt x="263859" y="172307"/>
                      </a:lnTo>
                      <a:lnTo>
                        <a:pt x="172323" y="172307"/>
                      </a:lnTo>
                      <a:lnTo>
                        <a:pt x="172323" y="263842"/>
                      </a:lnTo>
                      <a:lnTo>
                        <a:pt x="99362" y="263842"/>
                      </a:lnTo>
                      <a:lnTo>
                        <a:pt x="99362" y="172307"/>
                      </a:lnTo>
                      <a:lnTo>
                        <a:pt x="7827" y="172307"/>
                      </a:lnTo>
                      <a:lnTo>
                        <a:pt x="7827" y="99346"/>
                      </a:lnTo>
                      <a:lnTo>
                        <a:pt x="99362" y="99346"/>
                      </a:lnTo>
                      <a:lnTo>
                        <a:pt x="99362" y="7811"/>
                      </a:lnTo>
                      <a:lnTo>
                        <a:pt x="172323" y="7811"/>
                      </a:lnTo>
                      <a:moveTo>
                        <a:pt x="180134" y="0"/>
                      </a:moveTo>
                      <a:lnTo>
                        <a:pt x="91551" y="0"/>
                      </a:lnTo>
                      <a:lnTo>
                        <a:pt x="91551" y="91535"/>
                      </a:lnTo>
                      <a:lnTo>
                        <a:pt x="16" y="91535"/>
                      </a:lnTo>
                      <a:lnTo>
                        <a:pt x="16" y="180118"/>
                      </a:lnTo>
                      <a:lnTo>
                        <a:pt x="91551" y="180118"/>
                      </a:lnTo>
                      <a:lnTo>
                        <a:pt x="91551" y="271653"/>
                      </a:lnTo>
                      <a:lnTo>
                        <a:pt x="180134" y="271653"/>
                      </a:lnTo>
                      <a:lnTo>
                        <a:pt x="180134" y="180118"/>
                      </a:lnTo>
                      <a:lnTo>
                        <a:pt x="271669" y="180118"/>
                      </a:lnTo>
                      <a:lnTo>
                        <a:pt x="271669" y="91535"/>
                      </a:lnTo>
                      <a:lnTo>
                        <a:pt x="180134" y="91535"/>
                      </a:lnTo>
                      <a:lnTo>
                        <a:pt x="180134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任意多边形: 形状 15"/>
                <p:cNvSpPr/>
                <p:nvPr/>
              </p:nvSpPr>
              <p:spPr>
                <a:xfrm>
                  <a:off x="10165404" y="4899813"/>
                  <a:ext cx="965117" cy="979242"/>
                </a:xfrm>
                <a:custGeom>
                  <a:avLst/>
                  <a:gdLst>
                    <a:gd name="connsiteX0" fmla="*/ 372825 w 587692"/>
                    <a:gd name="connsiteY0" fmla="*/ 16954 h 587692"/>
                    <a:gd name="connsiteX1" fmla="*/ 372825 w 587692"/>
                    <a:gd name="connsiteY1" fmla="*/ 214979 h 587692"/>
                    <a:gd name="connsiteX2" fmla="*/ 570849 w 587692"/>
                    <a:gd name="connsiteY2" fmla="*/ 214979 h 587692"/>
                    <a:gd name="connsiteX3" fmla="*/ 570849 w 587692"/>
                    <a:gd name="connsiteY3" fmla="*/ 372808 h 587692"/>
                    <a:gd name="connsiteX4" fmla="*/ 372825 w 587692"/>
                    <a:gd name="connsiteY4" fmla="*/ 372808 h 587692"/>
                    <a:gd name="connsiteX5" fmla="*/ 372825 w 587692"/>
                    <a:gd name="connsiteY5" fmla="*/ 570833 h 587692"/>
                    <a:gd name="connsiteX6" fmla="*/ 214995 w 587692"/>
                    <a:gd name="connsiteY6" fmla="*/ 570833 h 587692"/>
                    <a:gd name="connsiteX7" fmla="*/ 214995 w 587692"/>
                    <a:gd name="connsiteY7" fmla="*/ 372808 h 587692"/>
                    <a:gd name="connsiteX8" fmla="*/ 16971 w 587692"/>
                    <a:gd name="connsiteY8" fmla="*/ 372808 h 587692"/>
                    <a:gd name="connsiteX9" fmla="*/ 16971 w 587692"/>
                    <a:gd name="connsiteY9" fmla="*/ 214979 h 587692"/>
                    <a:gd name="connsiteX10" fmla="*/ 214995 w 587692"/>
                    <a:gd name="connsiteY10" fmla="*/ 214979 h 587692"/>
                    <a:gd name="connsiteX11" fmla="*/ 214995 w 587692"/>
                    <a:gd name="connsiteY11" fmla="*/ 16954 h 587692"/>
                    <a:gd name="connsiteX12" fmla="*/ 372825 w 587692"/>
                    <a:gd name="connsiteY12" fmla="*/ 16954 h 587692"/>
                    <a:gd name="connsiteX13" fmla="*/ 389684 w 587692"/>
                    <a:gd name="connsiteY13" fmla="*/ 0 h 587692"/>
                    <a:gd name="connsiteX14" fmla="*/ 198041 w 587692"/>
                    <a:gd name="connsiteY14" fmla="*/ 0 h 587692"/>
                    <a:gd name="connsiteX15" fmla="*/ 198041 w 587692"/>
                    <a:gd name="connsiteY15" fmla="*/ 198025 h 587692"/>
                    <a:gd name="connsiteX16" fmla="*/ 16 w 587692"/>
                    <a:gd name="connsiteY16" fmla="*/ 198025 h 587692"/>
                    <a:gd name="connsiteX17" fmla="*/ 16 w 587692"/>
                    <a:gd name="connsiteY17" fmla="*/ 389668 h 587692"/>
                    <a:gd name="connsiteX18" fmla="*/ 198041 w 587692"/>
                    <a:gd name="connsiteY18" fmla="*/ 389668 h 587692"/>
                    <a:gd name="connsiteX19" fmla="*/ 198041 w 587692"/>
                    <a:gd name="connsiteY19" fmla="*/ 587693 h 587692"/>
                    <a:gd name="connsiteX20" fmla="*/ 389684 w 587692"/>
                    <a:gd name="connsiteY20" fmla="*/ 587693 h 587692"/>
                    <a:gd name="connsiteX21" fmla="*/ 389684 w 587692"/>
                    <a:gd name="connsiteY21" fmla="*/ 389668 h 587692"/>
                    <a:gd name="connsiteX22" fmla="*/ 587709 w 587692"/>
                    <a:gd name="connsiteY22" fmla="*/ 389668 h 587692"/>
                    <a:gd name="connsiteX23" fmla="*/ 587709 w 587692"/>
                    <a:gd name="connsiteY23" fmla="*/ 198025 h 587692"/>
                    <a:gd name="connsiteX24" fmla="*/ 389684 w 587692"/>
                    <a:gd name="connsiteY24" fmla="*/ 198025 h 587692"/>
                    <a:gd name="connsiteX25" fmla="*/ 389684 w 587692"/>
                    <a:gd name="connsiteY25" fmla="*/ 0 h 587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587692" h="587692">
                      <a:moveTo>
                        <a:pt x="372825" y="16954"/>
                      </a:moveTo>
                      <a:lnTo>
                        <a:pt x="372825" y="214979"/>
                      </a:lnTo>
                      <a:lnTo>
                        <a:pt x="570849" y="214979"/>
                      </a:lnTo>
                      <a:lnTo>
                        <a:pt x="570849" y="372808"/>
                      </a:lnTo>
                      <a:lnTo>
                        <a:pt x="372825" y="372808"/>
                      </a:lnTo>
                      <a:lnTo>
                        <a:pt x="372825" y="570833"/>
                      </a:lnTo>
                      <a:lnTo>
                        <a:pt x="214995" y="570833"/>
                      </a:lnTo>
                      <a:lnTo>
                        <a:pt x="214995" y="372808"/>
                      </a:lnTo>
                      <a:lnTo>
                        <a:pt x="16971" y="372808"/>
                      </a:lnTo>
                      <a:lnTo>
                        <a:pt x="16971" y="214979"/>
                      </a:lnTo>
                      <a:lnTo>
                        <a:pt x="214995" y="214979"/>
                      </a:lnTo>
                      <a:lnTo>
                        <a:pt x="214995" y="16954"/>
                      </a:lnTo>
                      <a:lnTo>
                        <a:pt x="372825" y="16954"/>
                      </a:lnTo>
                      <a:moveTo>
                        <a:pt x="389684" y="0"/>
                      </a:moveTo>
                      <a:lnTo>
                        <a:pt x="198041" y="0"/>
                      </a:lnTo>
                      <a:lnTo>
                        <a:pt x="198041" y="198025"/>
                      </a:lnTo>
                      <a:lnTo>
                        <a:pt x="16" y="198025"/>
                      </a:lnTo>
                      <a:lnTo>
                        <a:pt x="16" y="389668"/>
                      </a:lnTo>
                      <a:lnTo>
                        <a:pt x="198041" y="389668"/>
                      </a:lnTo>
                      <a:lnTo>
                        <a:pt x="198041" y="587693"/>
                      </a:lnTo>
                      <a:lnTo>
                        <a:pt x="389684" y="587693"/>
                      </a:lnTo>
                      <a:lnTo>
                        <a:pt x="389684" y="389668"/>
                      </a:lnTo>
                      <a:lnTo>
                        <a:pt x="587709" y="389668"/>
                      </a:lnTo>
                      <a:lnTo>
                        <a:pt x="587709" y="198025"/>
                      </a:lnTo>
                      <a:lnTo>
                        <a:pt x="389684" y="198025"/>
                      </a:lnTo>
                      <a:lnTo>
                        <a:pt x="389684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任意多边形: 形状 16"/>
                <p:cNvSpPr/>
                <p:nvPr/>
              </p:nvSpPr>
              <p:spPr>
                <a:xfrm>
                  <a:off x="10167513" y="4165781"/>
                  <a:ext cx="503206" cy="511046"/>
                </a:xfrm>
                <a:custGeom>
                  <a:avLst/>
                  <a:gdLst>
                    <a:gd name="connsiteX0" fmla="*/ 194326 w 306419"/>
                    <a:gd name="connsiteY0" fmla="*/ 8858 h 306704"/>
                    <a:gd name="connsiteX1" fmla="*/ 194326 w 306419"/>
                    <a:gd name="connsiteY1" fmla="*/ 112109 h 306704"/>
                    <a:gd name="connsiteX2" fmla="*/ 297577 w 306419"/>
                    <a:gd name="connsiteY2" fmla="*/ 112109 h 306704"/>
                    <a:gd name="connsiteX3" fmla="*/ 297577 w 306419"/>
                    <a:gd name="connsiteY3" fmla="*/ 194405 h 306704"/>
                    <a:gd name="connsiteX4" fmla="*/ 194326 w 306419"/>
                    <a:gd name="connsiteY4" fmla="*/ 194405 h 306704"/>
                    <a:gd name="connsiteX5" fmla="*/ 194326 w 306419"/>
                    <a:gd name="connsiteY5" fmla="*/ 297656 h 306704"/>
                    <a:gd name="connsiteX6" fmla="*/ 112125 w 306419"/>
                    <a:gd name="connsiteY6" fmla="*/ 297656 h 306704"/>
                    <a:gd name="connsiteX7" fmla="*/ 112125 w 306419"/>
                    <a:gd name="connsiteY7" fmla="*/ 194405 h 306704"/>
                    <a:gd name="connsiteX8" fmla="*/ 8874 w 306419"/>
                    <a:gd name="connsiteY8" fmla="*/ 194405 h 306704"/>
                    <a:gd name="connsiteX9" fmla="*/ 8874 w 306419"/>
                    <a:gd name="connsiteY9" fmla="*/ 112109 h 306704"/>
                    <a:gd name="connsiteX10" fmla="*/ 112125 w 306419"/>
                    <a:gd name="connsiteY10" fmla="*/ 112109 h 306704"/>
                    <a:gd name="connsiteX11" fmla="*/ 112125 w 306419"/>
                    <a:gd name="connsiteY11" fmla="*/ 8858 h 306704"/>
                    <a:gd name="connsiteX12" fmla="*/ 194326 w 306419"/>
                    <a:gd name="connsiteY12" fmla="*/ 8858 h 306704"/>
                    <a:gd name="connsiteX13" fmla="*/ 203184 w 306419"/>
                    <a:gd name="connsiteY13" fmla="*/ 0 h 306704"/>
                    <a:gd name="connsiteX14" fmla="*/ 103267 w 306419"/>
                    <a:gd name="connsiteY14" fmla="*/ 0 h 306704"/>
                    <a:gd name="connsiteX15" fmla="*/ 103267 w 306419"/>
                    <a:gd name="connsiteY15" fmla="*/ 103251 h 306704"/>
                    <a:gd name="connsiteX16" fmla="*/ 16 w 306419"/>
                    <a:gd name="connsiteY16" fmla="*/ 103251 h 306704"/>
                    <a:gd name="connsiteX17" fmla="*/ 16 w 306419"/>
                    <a:gd name="connsiteY17" fmla="*/ 203454 h 306704"/>
                    <a:gd name="connsiteX18" fmla="*/ 103267 w 306419"/>
                    <a:gd name="connsiteY18" fmla="*/ 203454 h 306704"/>
                    <a:gd name="connsiteX19" fmla="*/ 103267 w 306419"/>
                    <a:gd name="connsiteY19" fmla="*/ 306705 h 306704"/>
                    <a:gd name="connsiteX20" fmla="*/ 203184 w 306419"/>
                    <a:gd name="connsiteY20" fmla="*/ 306705 h 306704"/>
                    <a:gd name="connsiteX21" fmla="*/ 203184 w 306419"/>
                    <a:gd name="connsiteY21" fmla="*/ 203454 h 306704"/>
                    <a:gd name="connsiteX22" fmla="*/ 306435 w 306419"/>
                    <a:gd name="connsiteY22" fmla="*/ 203454 h 306704"/>
                    <a:gd name="connsiteX23" fmla="*/ 306435 w 306419"/>
                    <a:gd name="connsiteY23" fmla="*/ 103251 h 306704"/>
                    <a:gd name="connsiteX24" fmla="*/ 203184 w 306419"/>
                    <a:gd name="connsiteY24" fmla="*/ 103251 h 306704"/>
                    <a:gd name="connsiteX25" fmla="*/ 203184 w 306419"/>
                    <a:gd name="connsiteY25" fmla="*/ 0 h 306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306419" h="306704">
                      <a:moveTo>
                        <a:pt x="194326" y="8858"/>
                      </a:moveTo>
                      <a:lnTo>
                        <a:pt x="194326" y="112109"/>
                      </a:lnTo>
                      <a:lnTo>
                        <a:pt x="297577" y="112109"/>
                      </a:lnTo>
                      <a:lnTo>
                        <a:pt x="297577" y="194405"/>
                      </a:lnTo>
                      <a:lnTo>
                        <a:pt x="194326" y="194405"/>
                      </a:lnTo>
                      <a:lnTo>
                        <a:pt x="194326" y="297656"/>
                      </a:lnTo>
                      <a:lnTo>
                        <a:pt x="112125" y="297656"/>
                      </a:lnTo>
                      <a:lnTo>
                        <a:pt x="112125" y="194405"/>
                      </a:lnTo>
                      <a:lnTo>
                        <a:pt x="8874" y="194405"/>
                      </a:lnTo>
                      <a:lnTo>
                        <a:pt x="8874" y="112109"/>
                      </a:lnTo>
                      <a:lnTo>
                        <a:pt x="112125" y="112109"/>
                      </a:lnTo>
                      <a:lnTo>
                        <a:pt x="112125" y="8858"/>
                      </a:lnTo>
                      <a:lnTo>
                        <a:pt x="194326" y="8858"/>
                      </a:lnTo>
                      <a:moveTo>
                        <a:pt x="203184" y="0"/>
                      </a:moveTo>
                      <a:lnTo>
                        <a:pt x="103267" y="0"/>
                      </a:lnTo>
                      <a:lnTo>
                        <a:pt x="103267" y="103251"/>
                      </a:lnTo>
                      <a:lnTo>
                        <a:pt x="16" y="103251"/>
                      </a:lnTo>
                      <a:lnTo>
                        <a:pt x="16" y="203454"/>
                      </a:lnTo>
                      <a:lnTo>
                        <a:pt x="103267" y="203454"/>
                      </a:lnTo>
                      <a:lnTo>
                        <a:pt x="103267" y="306705"/>
                      </a:lnTo>
                      <a:lnTo>
                        <a:pt x="203184" y="306705"/>
                      </a:lnTo>
                      <a:lnTo>
                        <a:pt x="203184" y="203454"/>
                      </a:lnTo>
                      <a:lnTo>
                        <a:pt x="306435" y="203454"/>
                      </a:lnTo>
                      <a:lnTo>
                        <a:pt x="306435" y="103251"/>
                      </a:lnTo>
                      <a:lnTo>
                        <a:pt x="203184" y="103251"/>
                      </a:lnTo>
                      <a:lnTo>
                        <a:pt x="203184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" name="组合 1"/>
              <p:cNvGrpSpPr/>
              <p:nvPr/>
            </p:nvGrpSpPr>
            <p:grpSpPr>
              <a:xfrm>
                <a:off x="5939978" y="2565178"/>
                <a:ext cx="5625258" cy="2743607"/>
                <a:chOff x="980119" y="2582173"/>
                <a:chExt cx="5089078" cy="2482096"/>
              </a:xfrm>
            </p:grpSpPr>
            <p:sp>
              <p:nvSpPr>
                <p:cNvPr id="8" name="文本框 7"/>
                <p:cNvSpPr txBox="1"/>
                <p:nvPr/>
              </p:nvSpPr>
              <p:spPr>
                <a:xfrm>
                  <a:off x="980119" y="3195224"/>
                  <a:ext cx="5089078" cy="25211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400" spc="600" dirty="0">
                      <a:solidFill>
                        <a:schemeClr val="bg1"/>
                      </a:solidFill>
                      <a:cs typeface="+mn-ea"/>
                      <a:sym typeface="+mn-lt"/>
                    </a:rPr>
                    <a:t>Graduation thesis defense template</a:t>
                  </a:r>
                  <a:endParaRPr lang="zh-CN" altLang="en-US" sz="1400" spc="6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5" name="文本框 144"/>
                <p:cNvSpPr txBox="1"/>
                <p:nvPr/>
              </p:nvSpPr>
              <p:spPr>
                <a:xfrm>
                  <a:off x="1290113" y="2582173"/>
                  <a:ext cx="3342244" cy="35337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  <a:scene3d>
                    <a:camera prst="orthographicFront"/>
                    <a:lightRig rig="threePt" dir="t"/>
                  </a:scene3d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x-none" altLang="zh-CN" sz="2200" b="0" i="0" u="none" strike="noStrike" kern="1200" cap="none" spc="0" normalizeH="0" baseline="0" noProof="0" dirty="0"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  <a:uLnTx/>
                      <a:uFillTx/>
                      <a:cs typeface="+mn-ea"/>
                      <a:sym typeface="+mn-lt"/>
                    </a:rPr>
                    <a:t>核心功能－</a:t>
                  </a:r>
                  <a:r>
                    <a:rPr kumimoji="0" lang="zh-CN" altLang="x-none" sz="2200" b="0" i="0" u="none" strike="noStrike" kern="1200" cap="none" spc="0" normalizeH="0" baseline="0" noProof="0" dirty="0"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  <a:uLnTx/>
                      <a:uFillTx/>
                      <a:cs typeface="+mn-ea"/>
                      <a:sym typeface="+mn-lt"/>
                    </a:rPr>
                    <a:t>辅助</a:t>
                  </a:r>
                  <a:r>
                    <a:rPr kumimoji="0" lang="zh-CN" altLang="x-none" sz="2200" b="0" i="0" u="none" strike="noStrike" kern="1200" cap="none" spc="0" normalizeH="0" baseline="0" noProof="0" dirty="0"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  <a:uLnTx/>
                      <a:uFillTx/>
                      <a:cs typeface="+mn-ea"/>
                      <a:sym typeface="+mn-lt"/>
                    </a:rPr>
                    <a:t>写作</a:t>
                  </a:r>
                  <a:endParaRPr kumimoji="0" lang="zh-CN" altLang="x-none" sz="2200" b="0" i="0" u="none" strike="noStrike" kern="1200" cap="none" spc="0" normalizeH="0" baseline="0" noProof="0" dirty="0"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endParaRPr>
                </a:p>
              </p:txBody>
            </p:sp>
            <p:grpSp>
              <p:nvGrpSpPr>
                <p:cNvPr id="148" name="组合 147"/>
                <p:cNvGrpSpPr/>
                <p:nvPr/>
              </p:nvGrpSpPr>
              <p:grpSpPr>
                <a:xfrm>
                  <a:off x="1012704" y="3163081"/>
                  <a:ext cx="1115672" cy="356079"/>
                  <a:chOff x="969019" y="2816904"/>
                  <a:chExt cx="1054117" cy="356079"/>
                </a:xfrm>
              </p:grpSpPr>
              <p:sp>
                <p:nvSpPr>
                  <p:cNvPr id="149" name="文本框 148"/>
                  <p:cNvSpPr txBox="1"/>
                  <p:nvPr/>
                </p:nvSpPr>
                <p:spPr>
                  <a:xfrm>
                    <a:off x="1039640" y="2816904"/>
                    <a:ext cx="983496" cy="25506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2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zh-CN" sz="11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150" name="椭圆 149"/>
                  <p:cNvSpPr/>
                  <p:nvPr/>
                </p:nvSpPr>
                <p:spPr>
                  <a:xfrm>
                    <a:off x="969019" y="3100983"/>
                    <a:ext cx="72000" cy="72000"/>
                  </a:xfrm>
                  <a:prstGeom prst="ellipse">
                    <a:avLst/>
                  </a:prstGeom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20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FFFFFF"/>
                      </a:solidFill>
                      <a:effectLst/>
                      <a:uLnTx/>
                      <a:uFillTx/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153" name="椭圆 152"/>
                <p:cNvSpPr/>
                <p:nvPr/>
              </p:nvSpPr>
              <p:spPr>
                <a:xfrm>
                  <a:off x="1011244" y="3843476"/>
                  <a:ext cx="76204" cy="720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56" name="椭圆 155"/>
                <p:cNvSpPr/>
                <p:nvPr/>
              </p:nvSpPr>
              <p:spPr>
                <a:xfrm>
                  <a:off x="1011244" y="4992269"/>
                  <a:ext cx="76204" cy="720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88" name="文本框 83"/>
              <p:cNvSpPr txBox="1"/>
              <p:nvPr/>
            </p:nvSpPr>
            <p:spPr>
              <a:xfrm>
                <a:off x="6283100" y="3392001"/>
                <a:ext cx="5491146" cy="418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algn="ju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24848"/>
                  </a:buClr>
                  <a:buSzTx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1">
                    <a:ln>
                      <a:noFill/>
                    </a:ln>
                    <a:solidFill>
                      <a:schemeClr val="bg1">
                        <a:lumMod val="7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对文档中的句子进行改写，提供多种表达方式，优化语句结构，并提高文档的语言流畅度和专业性。</a:t>
                </a:r>
                <a:endParaRPr kumimoji="0" lang="zh-CN" altLang="en-US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90" name="文本框 83"/>
              <p:cNvSpPr txBox="1"/>
              <p:nvPr/>
            </p:nvSpPr>
            <p:spPr>
              <a:xfrm>
                <a:off x="6279068" y="3808171"/>
                <a:ext cx="5406911" cy="418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ju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24848"/>
                  </a:buClr>
                  <a:buSzTx/>
                  <a:buFontTx/>
                  <a:buNone/>
                  <a:defRPr/>
                </a:pPr>
                <a:r>
                  <a:rPr kumimoji="0" sz="1200" b="0" i="0" u="none" strike="noStrike" kern="1200" cap="none" spc="0" normalizeH="0" baseline="0" noProof="1">
                    <a:ln>
                      <a:noFill/>
                    </a:ln>
                    <a:solidFill>
                      <a:schemeClr val="bg1">
                        <a:lumMod val="7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I根据学生的写作内容，推荐相关的文献或参考资料，并自动生成符合格式的引用。</a:t>
                </a:r>
                <a:endParaRPr kumimoji="0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91" name="文本框 83"/>
              <p:cNvSpPr txBox="1"/>
              <p:nvPr/>
            </p:nvSpPr>
            <p:spPr>
              <a:xfrm>
                <a:off x="6283101" y="5075459"/>
                <a:ext cx="5328592" cy="4182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ju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24848"/>
                  </a:buClr>
                  <a:buSzTx/>
                  <a:buFontTx/>
                  <a:buNone/>
                  <a:defRPr/>
                </a:pPr>
                <a:r>
                  <a:rPr kumimoji="0" lang="en-US" altLang="zh-CN" sz="1200" b="0" i="0" u="none" strike="noStrike" kern="1200" cap="none" spc="0" normalizeH="0" baseline="0" noProof="1">
                    <a:ln>
                      <a:noFill/>
                    </a:ln>
                    <a:solidFill>
                      <a:schemeClr val="bg1">
                        <a:lumMod val="7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根据用户的写作主题提供思路扩展或灵感提示，帮助用户打破写作瓶颈，找到新的创作角度。</a:t>
                </a:r>
                <a:endParaRPr kumimoji="0" lang="en-US" altLang="zh-CN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0" y="1"/>
            <a:ext cx="12192000" cy="711200"/>
            <a:chOff x="0" y="1"/>
            <a:chExt cx="12192000" cy="711200"/>
          </a:xfrm>
        </p:grpSpPr>
        <p:sp>
          <p:nvSpPr>
            <p:cNvPr id="33" name="矩形 32"/>
            <p:cNvSpPr/>
            <p:nvPr/>
          </p:nvSpPr>
          <p:spPr>
            <a:xfrm>
              <a:off x="0" y="1"/>
              <a:ext cx="12192000" cy="650874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3838921" y="159473"/>
              <a:ext cx="7551274" cy="368300"/>
              <a:chOff x="3496021" y="299173"/>
              <a:chExt cx="7551274" cy="368300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5223501" y="299173"/>
                <a:ext cx="133223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业务逻辑层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6950981" y="299173"/>
                <a:ext cx="15582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交互细节设计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8678461" y="299173"/>
                <a:ext cx="132905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可行性分析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>
                <a:off x="10405945" y="299173"/>
                <a:ext cx="64135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展望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3496021" y="299173"/>
                <a:ext cx="10998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x-none" altLang="zh-CN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原型设计</a:t>
                </a:r>
                <a:endParaRPr lang="x-none" altLang="zh-CN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52" name="直接连接符 51"/>
              <p:cNvCxnSpPr/>
              <p:nvPr/>
            </p:nvCxnSpPr>
            <p:spPr>
              <a:xfrm>
                <a:off x="670535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497787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843283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1016031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等腰三角形 34"/>
            <p:cNvSpPr/>
            <p:nvPr/>
          </p:nvSpPr>
          <p:spPr>
            <a:xfrm>
              <a:off x="4051300" y="561975"/>
              <a:ext cx="818588" cy="149226"/>
            </a:xfrm>
            <a:prstGeom prst="triangle">
              <a:avLst>
                <a:gd name="adj" fmla="val 503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椭圆 5"/>
          <p:cNvSpPr/>
          <p:nvPr>
            <p:custDataLst>
              <p:tags r:id="rId1"/>
            </p:custDataLst>
          </p:nvPr>
        </p:nvSpPr>
        <p:spPr>
          <a:xfrm>
            <a:off x="7512255" y="4128244"/>
            <a:ext cx="66323" cy="87591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框 83"/>
          <p:cNvSpPr txBox="1"/>
          <p:nvPr>
            <p:custDataLst>
              <p:tags r:id="rId2"/>
            </p:custDataLst>
          </p:nvPr>
        </p:nvSpPr>
        <p:spPr>
          <a:xfrm>
            <a:off x="7752160" y="3858847"/>
            <a:ext cx="43236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4848"/>
              </a:buClr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选择笔记或导入的学习资料，AI自动生成复习材料，包括总结的知识要点、关键概念列表等。系统还能自动生成每个知识点的简要解释或扩展说明。</a:t>
            </a:r>
            <a:endParaRPr kumimoji="0" lang="en-US" altLang="zh-CN" sz="1200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91135" y="980440"/>
            <a:ext cx="7031355" cy="455549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1770" y="980440"/>
            <a:ext cx="7030720" cy="454469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91135" y="980440"/>
            <a:ext cx="7101205" cy="45440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7396480" y="1182370"/>
            <a:ext cx="4682489" cy="4224772"/>
            <a:chOff x="5887179" y="1753924"/>
            <a:chExt cx="5946902" cy="3838652"/>
          </a:xfrm>
        </p:grpSpPr>
        <p:sp>
          <p:nvSpPr>
            <p:cNvPr id="3" name="矩形: 圆角 2"/>
            <p:cNvSpPr/>
            <p:nvPr/>
          </p:nvSpPr>
          <p:spPr>
            <a:xfrm>
              <a:off x="5887179" y="1753924"/>
              <a:ext cx="5491147" cy="556515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0E419C"/>
                </a:gs>
                <a:gs pos="0">
                  <a:srgbClr val="0E419C">
                    <a:alpha val="0"/>
                  </a:srgb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6035831" y="2342929"/>
              <a:ext cx="5798250" cy="3249647"/>
              <a:chOff x="5975996" y="2565178"/>
              <a:chExt cx="5798250" cy="3249647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10106873" y="4977550"/>
                <a:ext cx="1013175" cy="837275"/>
                <a:chOff x="9057311" y="4165781"/>
                <a:chExt cx="2073210" cy="1713274"/>
              </a:xfrm>
            </p:grpSpPr>
            <p:sp>
              <p:nvSpPr>
                <p:cNvPr id="14" name="任意多边形: 形状 13"/>
                <p:cNvSpPr/>
                <p:nvPr/>
              </p:nvSpPr>
              <p:spPr>
                <a:xfrm>
                  <a:off x="9621603" y="4728092"/>
                  <a:ext cx="466603" cy="473274"/>
                </a:xfrm>
                <a:custGeom>
                  <a:avLst/>
                  <a:gdLst>
                    <a:gd name="connsiteX0" fmla="*/ 284131 w 284130"/>
                    <a:gd name="connsiteY0" fmla="*/ 95726 h 284035"/>
                    <a:gd name="connsiteX1" fmla="*/ 188404 w 284130"/>
                    <a:gd name="connsiteY1" fmla="*/ 95726 h 284035"/>
                    <a:gd name="connsiteX2" fmla="*/ 188404 w 284130"/>
                    <a:gd name="connsiteY2" fmla="*/ 0 h 284035"/>
                    <a:gd name="connsiteX3" fmla="*/ 95726 w 284130"/>
                    <a:gd name="connsiteY3" fmla="*/ 0 h 284035"/>
                    <a:gd name="connsiteX4" fmla="*/ 95726 w 284130"/>
                    <a:gd name="connsiteY4" fmla="*/ 95726 h 284035"/>
                    <a:gd name="connsiteX5" fmla="*/ 0 w 284130"/>
                    <a:gd name="connsiteY5" fmla="*/ 95726 h 284035"/>
                    <a:gd name="connsiteX6" fmla="*/ 0 w 284130"/>
                    <a:gd name="connsiteY6" fmla="*/ 188309 h 284035"/>
                    <a:gd name="connsiteX7" fmla="*/ 95726 w 284130"/>
                    <a:gd name="connsiteY7" fmla="*/ 188309 h 284035"/>
                    <a:gd name="connsiteX8" fmla="*/ 95726 w 284130"/>
                    <a:gd name="connsiteY8" fmla="*/ 284036 h 284035"/>
                    <a:gd name="connsiteX9" fmla="*/ 188404 w 284130"/>
                    <a:gd name="connsiteY9" fmla="*/ 284036 h 284035"/>
                    <a:gd name="connsiteX10" fmla="*/ 188404 w 284130"/>
                    <a:gd name="connsiteY10" fmla="*/ 188309 h 284035"/>
                    <a:gd name="connsiteX11" fmla="*/ 284131 w 284130"/>
                    <a:gd name="connsiteY11" fmla="*/ 188309 h 284035"/>
                    <a:gd name="connsiteX12" fmla="*/ 284131 w 284130"/>
                    <a:gd name="connsiteY12" fmla="*/ 95726 h 2840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84130" h="284035">
                      <a:moveTo>
                        <a:pt x="284131" y="95726"/>
                      </a:moveTo>
                      <a:lnTo>
                        <a:pt x="188404" y="95726"/>
                      </a:lnTo>
                      <a:lnTo>
                        <a:pt x="188404" y="0"/>
                      </a:lnTo>
                      <a:lnTo>
                        <a:pt x="95726" y="0"/>
                      </a:lnTo>
                      <a:lnTo>
                        <a:pt x="95726" y="95726"/>
                      </a:lnTo>
                      <a:lnTo>
                        <a:pt x="0" y="95726"/>
                      </a:lnTo>
                      <a:lnTo>
                        <a:pt x="0" y="188309"/>
                      </a:lnTo>
                      <a:lnTo>
                        <a:pt x="95726" y="188309"/>
                      </a:lnTo>
                      <a:lnTo>
                        <a:pt x="95726" y="284036"/>
                      </a:lnTo>
                      <a:lnTo>
                        <a:pt x="188404" y="284036"/>
                      </a:lnTo>
                      <a:lnTo>
                        <a:pt x="188404" y="188309"/>
                      </a:lnTo>
                      <a:lnTo>
                        <a:pt x="284131" y="188309"/>
                      </a:lnTo>
                      <a:lnTo>
                        <a:pt x="284131" y="95726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5" name="任意多边形: 形状 14"/>
                <p:cNvSpPr/>
                <p:nvPr/>
              </p:nvSpPr>
              <p:spPr>
                <a:xfrm>
                  <a:off x="9057311" y="5389435"/>
                  <a:ext cx="446113" cy="452642"/>
                </a:xfrm>
                <a:custGeom>
                  <a:avLst/>
                  <a:gdLst>
                    <a:gd name="connsiteX0" fmla="*/ 172323 w 271653"/>
                    <a:gd name="connsiteY0" fmla="*/ 7811 h 271653"/>
                    <a:gd name="connsiteX1" fmla="*/ 172323 w 271653"/>
                    <a:gd name="connsiteY1" fmla="*/ 99346 h 271653"/>
                    <a:gd name="connsiteX2" fmla="*/ 263859 w 271653"/>
                    <a:gd name="connsiteY2" fmla="*/ 99346 h 271653"/>
                    <a:gd name="connsiteX3" fmla="*/ 263859 w 271653"/>
                    <a:gd name="connsiteY3" fmla="*/ 172307 h 271653"/>
                    <a:gd name="connsiteX4" fmla="*/ 172323 w 271653"/>
                    <a:gd name="connsiteY4" fmla="*/ 172307 h 271653"/>
                    <a:gd name="connsiteX5" fmla="*/ 172323 w 271653"/>
                    <a:gd name="connsiteY5" fmla="*/ 263842 h 271653"/>
                    <a:gd name="connsiteX6" fmla="*/ 99362 w 271653"/>
                    <a:gd name="connsiteY6" fmla="*/ 263842 h 271653"/>
                    <a:gd name="connsiteX7" fmla="*/ 99362 w 271653"/>
                    <a:gd name="connsiteY7" fmla="*/ 172307 h 271653"/>
                    <a:gd name="connsiteX8" fmla="*/ 7827 w 271653"/>
                    <a:gd name="connsiteY8" fmla="*/ 172307 h 271653"/>
                    <a:gd name="connsiteX9" fmla="*/ 7827 w 271653"/>
                    <a:gd name="connsiteY9" fmla="*/ 99346 h 271653"/>
                    <a:gd name="connsiteX10" fmla="*/ 99362 w 271653"/>
                    <a:gd name="connsiteY10" fmla="*/ 99346 h 271653"/>
                    <a:gd name="connsiteX11" fmla="*/ 99362 w 271653"/>
                    <a:gd name="connsiteY11" fmla="*/ 7811 h 271653"/>
                    <a:gd name="connsiteX12" fmla="*/ 172323 w 271653"/>
                    <a:gd name="connsiteY12" fmla="*/ 7811 h 271653"/>
                    <a:gd name="connsiteX13" fmla="*/ 180134 w 271653"/>
                    <a:gd name="connsiteY13" fmla="*/ 0 h 271653"/>
                    <a:gd name="connsiteX14" fmla="*/ 91551 w 271653"/>
                    <a:gd name="connsiteY14" fmla="*/ 0 h 271653"/>
                    <a:gd name="connsiteX15" fmla="*/ 91551 w 271653"/>
                    <a:gd name="connsiteY15" fmla="*/ 91535 h 271653"/>
                    <a:gd name="connsiteX16" fmla="*/ 16 w 271653"/>
                    <a:gd name="connsiteY16" fmla="*/ 91535 h 271653"/>
                    <a:gd name="connsiteX17" fmla="*/ 16 w 271653"/>
                    <a:gd name="connsiteY17" fmla="*/ 180118 h 271653"/>
                    <a:gd name="connsiteX18" fmla="*/ 91551 w 271653"/>
                    <a:gd name="connsiteY18" fmla="*/ 180118 h 271653"/>
                    <a:gd name="connsiteX19" fmla="*/ 91551 w 271653"/>
                    <a:gd name="connsiteY19" fmla="*/ 271653 h 271653"/>
                    <a:gd name="connsiteX20" fmla="*/ 180134 w 271653"/>
                    <a:gd name="connsiteY20" fmla="*/ 271653 h 271653"/>
                    <a:gd name="connsiteX21" fmla="*/ 180134 w 271653"/>
                    <a:gd name="connsiteY21" fmla="*/ 180118 h 271653"/>
                    <a:gd name="connsiteX22" fmla="*/ 271669 w 271653"/>
                    <a:gd name="connsiteY22" fmla="*/ 180118 h 271653"/>
                    <a:gd name="connsiteX23" fmla="*/ 271669 w 271653"/>
                    <a:gd name="connsiteY23" fmla="*/ 91535 h 271653"/>
                    <a:gd name="connsiteX24" fmla="*/ 180134 w 271653"/>
                    <a:gd name="connsiteY24" fmla="*/ 91535 h 271653"/>
                    <a:gd name="connsiteX25" fmla="*/ 180134 w 271653"/>
                    <a:gd name="connsiteY25" fmla="*/ 0 h 2716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71653" h="271653">
                      <a:moveTo>
                        <a:pt x="172323" y="7811"/>
                      </a:moveTo>
                      <a:lnTo>
                        <a:pt x="172323" y="99346"/>
                      </a:lnTo>
                      <a:lnTo>
                        <a:pt x="263859" y="99346"/>
                      </a:lnTo>
                      <a:lnTo>
                        <a:pt x="263859" y="172307"/>
                      </a:lnTo>
                      <a:lnTo>
                        <a:pt x="172323" y="172307"/>
                      </a:lnTo>
                      <a:lnTo>
                        <a:pt x="172323" y="263842"/>
                      </a:lnTo>
                      <a:lnTo>
                        <a:pt x="99362" y="263842"/>
                      </a:lnTo>
                      <a:lnTo>
                        <a:pt x="99362" y="172307"/>
                      </a:lnTo>
                      <a:lnTo>
                        <a:pt x="7827" y="172307"/>
                      </a:lnTo>
                      <a:lnTo>
                        <a:pt x="7827" y="99346"/>
                      </a:lnTo>
                      <a:lnTo>
                        <a:pt x="99362" y="99346"/>
                      </a:lnTo>
                      <a:lnTo>
                        <a:pt x="99362" y="7811"/>
                      </a:lnTo>
                      <a:lnTo>
                        <a:pt x="172323" y="7811"/>
                      </a:lnTo>
                      <a:moveTo>
                        <a:pt x="180134" y="0"/>
                      </a:moveTo>
                      <a:lnTo>
                        <a:pt x="91551" y="0"/>
                      </a:lnTo>
                      <a:lnTo>
                        <a:pt x="91551" y="91535"/>
                      </a:lnTo>
                      <a:lnTo>
                        <a:pt x="16" y="91535"/>
                      </a:lnTo>
                      <a:lnTo>
                        <a:pt x="16" y="180118"/>
                      </a:lnTo>
                      <a:lnTo>
                        <a:pt x="91551" y="180118"/>
                      </a:lnTo>
                      <a:lnTo>
                        <a:pt x="91551" y="271653"/>
                      </a:lnTo>
                      <a:lnTo>
                        <a:pt x="180134" y="271653"/>
                      </a:lnTo>
                      <a:lnTo>
                        <a:pt x="180134" y="180118"/>
                      </a:lnTo>
                      <a:lnTo>
                        <a:pt x="271669" y="180118"/>
                      </a:lnTo>
                      <a:lnTo>
                        <a:pt x="271669" y="91535"/>
                      </a:lnTo>
                      <a:lnTo>
                        <a:pt x="180134" y="91535"/>
                      </a:lnTo>
                      <a:lnTo>
                        <a:pt x="180134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任意多边形: 形状 15"/>
                <p:cNvSpPr/>
                <p:nvPr/>
              </p:nvSpPr>
              <p:spPr>
                <a:xfrm>
                  <a:off x="10165404" y="4899813"/>
                  <a:ext cx="965117" cy="979242"/>
                </a:xfrm>
                <a:custGeom>
                  <a:avLst/>
                  <a:gdLst>
                    <a:gd name="connsiteX0" fmla="*/ 372825 w 587692"/>
                    <a:gd name="connsiteY0" fmla="*/ 16954 h 587692"/>
                    <a:gd name="connsiteX1" fmla="*/ 372825 w 587692"/>
                    <a:gd name="connsiteY1" fmla="*/ 214979 h 587692"/>
                    <a:gd name="connsiteX2" fmla="*/ 570849 w 587692"/>
                    <a:gd name="connsiteY2" fmla="*/ 214979 h 587692"/>
                    <a:gd name="connsiteX3" fmla="*/ 570849 w 587692"/>
                    <a:gd name="connsiteY3" fmla="*/ 372808 h 587692"/>
                    <a:gd name="connsiteX4" fmla="*/ 372825 w 587692"/>
                    <a:gd name="connsiteY4" fmla="*/ 372808 h 587692"/>
                    <a:gd name="connsiteX5" fmla="*/ 372825 w 587692"/>
                    <a:gd name="connsiteY5" fmla="*/ 570833 h 587692"/>
                    <a:gd name="connsiteX6" fmla="*/ 214995 w 587692"/>
                    <a:gd name="connsiteY6" fmla="*/ 570833 h 587692"/>
                    <a:gd name="connsiteX7" fmla="*/ 214995 w 587692"/>
                    <a:gd name="connsiteY7" fmla="*/ 372808 h 587692"/>
                    <a:gd name="connsiteX8" fmla="*/ 16971 w 587692"/>
                    <a:gd name="connsiteY8" fmla="*/ 372808 h 587692"/>
                    <a:gd name="connsiteX9" fmla="*/ 16971 w 587692"/>
                    <a:gd name="connsiteY9" fmla="*/ 214979 h 587692"/>
                    <a:gd name="connsiteX10" fmla="*/ 214995 w 587692"/>
                    <a:gd name="connsiteY10" fmla="*/ 214979 h 587692"/>
                    <a:gd name="connsiteX11" fmla="*/ 214995 w 587692"/>
                    <a:gd name="connsiteY11" fmla="*/ 16954 h 587692"/>
                    <a:gd name="connsiteX12" fmla="*/ 372825 w 587692"/>
                    <a:gd name="connsiteY12" fmla="*/ 16954 h 587692"/>
                    <a:gd name="connsiteX13" fmla="*/ 389684 w 587692"/>
                    <a:gd name="connsiteY13" fmla="*/ 0 h 587692"/>
                    <a:gd name="connsiteX14" fmla="*/ 198041 w 587692"/>
                    <a:gd name="connsiteY14" fmla="*/ 0 h 587692"/>
                    <a:gd name="connsiteX15" fmla="*/ 198041 w 587692"/>
                    <a:gd name="connsiteY15" fmla="*/ 198025 h 587692"/>
                    <a:gd name="connsiteX16" fmla="*/ 16 w 587692"/>
                    <a:gd name="connsiteY16" fmla="*/ 198025 h 587692"/>
                    <a:gd name="connsiteX17" fmla="*/ 16 w 587692"/>
                    <a:gd name="connsiteY17" fmla="*/ 389668 h 587692"/>
                    <a:gd name="connsiteX18" fmla="*/ 198041 w 587692"/>
                    <a:gd name="connsiteY18" fmla="*/ 389668 h 587692"/>
                    <a:gd name="connsiteX19" fmla="*/ 198041 w 587692"/>
                    <a:gd name="connsiteY19" fmla="*/ 587693 h 587692"/>
                    <a:gd name="connsiteX20" fmla="*/ 389684 w 587692"/>
                    <a:gd name="connsiteY20" fmla="*/ 587693 h 587692"/>
                    <a:gd name="connsiteX21" fmla="*/ 389684 w 587692"/>
                    <a:gd name="connsiteY21" fmla="*/ 389668 h 587692"/>
                    <a:gd name="connsiteX22" fmla="*/ 587709 w 587692"/>
                    <a:gd name="connsiteY22" fmla="*/ 389668 h 587692"/>
                    <a:gd name="connsiteX23" fmla="*/ 587709 w 587692"/>
                    <a:gd name="connsiteY23" fmla="*/ 198025 h 587692"/>
                    <a:gd name="connsiteX24" fmla="*/ 389684 w 587692"/>
                    <a:gd name="connsiteY24" fmla="*/ 198025 h 587692"/>
                    <a:gd name="connsiteX25" fmla="*/ 389684 w 587692"/>
                    <a:gd name="connsiteY25" fmla="*/ 0 h 587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587692" h="587692">
                      <a:moveTo>
                        <a:pt x="372825" y="16954"/>
                      </a:moveTo>
                      <a:lnTo>
                        <a:pt x="372825" y="214979"/>
                      </a:lnTo>
                      <a:lnTo>
                        <a:pt x="570849" y="214979"/>
                      </a:lnTo>
                      <a:lnTo>
                        <a:pt x="570849" y="372808"/>
                      </a:lnTo>
                      <a:lnTo>
                        <a:pt x="372825" y="372808"/>
                      </a:lnTo>
                      <a:lnTo>
                        <a:pt x="372825" y="570833"/>
                      </a:lnTo>
                      <a:lnTo>
                        <a:pt x="214995" y="570833"/>
                      </a:lnTo>
                      <a:lnTo>
                        <a:pt x="214995" y="372808"/>
                      </a:lnTo>
                      <a:lnTo>
                        <a:pt x="16971" y="372808"/>
                      </a:lnTo>
                      <a:lnTo>
                        <a:pt x="16971" y="214979"/>
                      </a:lnTo>
                      <a:lnTo>
                        <a:pt x="214995" y="214979"/>
                      </a:lnTo>
                      <a:lnTo>
                        <a:pt x="214995" y="16954"/>
                      </a:lnTo>
                      <a:lnTo>
                        <a:pt x="372825" y="16954"/>
                      </a:lnTo>
                      <a:moveTo>
                        <a:pt x="389684" y="0"/>
                      </a:moveTo>
                      <a:lnTo>
                        <a:pt x="198041" y="0"/>
                      </a:lnTo>
                      <a:lnTo>
                        <a:pt x="198041" y="198025"/>
                      </a:lnTo>
                      <a:lnTo>
                        <a:pt x="16" y="198025"/>
                      </a:lnTo>
                      <a:lnTo>
                        <a:pt x="16" y="389668"/>
                      </a:lnTo>
                      <a:lnTo>
                        <a:pt x="198041" y="389668"/>
                      </a:lnTo>
                      <a:lnTo>
                        <a:pt x="198041" y="587693"/>
                      </a:lnTo>
                      <a:lnTo>
                        <a:pt x="389684" y="587693"/>
                      </a:lnTo>
                      <a:lnTo>
                        <a:pt x="389684" y="389668"/>
                      </a:lnTo>
                      <a:lnTo>
                        <a:pt x="587709" y="389668"/>
                      </a:lnTo>
                      <a:lnTo>
                        <a:pt x="587709" y="198025"/>
                      </a:lnTo>
                      <a:lnTo>
                        <a:pt x="389684" y="198025"/>
                      </a:lnTo>
                      <a:lnTo>
                        <a:pt x="389684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任意多边形: 形状 16"/>
                <p:cNvSpPr/>
                <p:nvPr/>
              </p:nvSpPr>
              <p:spPr>
                <a:xfrm>
                  <a:off x="10167513" y="4165781"/>
                  <a:ext cx="503206" cy="511046"/>
                </a:xfrm>
                <a:custGeom>
                  <a:avLst/>
                  <a:gdLst>
                    <a:gd name="connsiteX0" fmla="*/ 194326 w 306419"/>
                    <a:gd name="connsiteY0" fmla="*/ 8858 h 306704"/>
                    <a:gd name="connsiteX1" fmla="*/ 194326 w 306419"/>
                    <a:gd name="connsiteY1" fmla="*/ 112109 h 306704"/>
                    <a:gd name="connsiteX2" fmla="*/ 297577 w 306419"/>
                    <a:gd name="connsiteY2" fmla="*/ 112109 h 306704"/>
                    <a:gd name="connsiteX3" fmla="*/ 297577 w 306419"/>
                    <a:gd name="connsiteY3" fmla="*/ 194405 h 306704"/>
                    <a:gd name="connsiteX4" fmla="*/ 194326 w 306419"/>
                    <a:gd name="connsiteY4" fmla="*/ 194405 h 306704"/>
                    <a:gd name="connsiteX5" fmla="*/ 194326 w 306419"/>
                    <a:gd name="connsiteY5" fmla="*/ 297656 h 306704"/>
                    <a:gd name="connsiteX6" fmla="*/ 112125 w 306419"/>
                    <a:gd name="connsiteY6" fmla="*/ 297656 h 306704"/>
                    <a:gd name="connsiteX7" fmla="*/ 112125 w 306419"/>
                    <a:gd name="connsiteY7" fmla="*/ 194405 h 306704"/>
                    <a:gd name="connsiteX8" fmla="*/ 8874 w 306419"/>
                    <a:gd name="connsiteY8" fmla="*/ 194405 h 306704"/>
                    <a:gd name="connsiteX9" fmla="*/ 8874 w 306419"/>
                    <a:gd name="connsiteY9" fmla="*/ 112109 h 306704"/>
                    <a:gd name="connsiteX10" fmla="*/ 112125 w 306419"/>
                    <a:gd name="connsiteY10" fmla="*/ 112109 h 306704"/>
                    <a:gd name="connsiteX11" fmla="*/ 112125 w 306419"/>
                    <a:gd name="connsiteY11" fmla="*/ 8858 h 306704"/>
                    <a:gd name="connsiteX12" fmla="*/ 194326 w 306419"/>
                    <a:gd name="connsiteY12" fmla="*/ 8858 h 306704"/>
                    <a:gd name="connsiteX13" fmla="*/ 203184 w 306419"/>
                    <a:gd name="connsiteY13" fmla="*/ 0 h 306704"/>
                    <a:gd name="connsiteX14" fmla="*/ 103267 w 306419"/>
                    <a:gd name="connsiteY14" fmla="*/ 0 h 306704"/>
                    <a:gd name="connsiteX15" fmla="*/ 103267 w 306419"/>
                    <a:gd name="connsiteY15" fmla="*/ 103251 h 306704"/>
                    <a:gd name="connsiteX16" fmla="*/ 16 w 306419"/>
                    <a:gd name="connsiteY16" fmla="*/ 103251 h 306704"/>
                    <a:gd name="connsiteX17" fmla="*/ 16 w 306419"/>
                    <a:gd name="connsiteY17" fmla="*/ 203454 h 306704"/>
                    <a:gd name="connsiteX18" fmla="*/ 103267 w 306419"/>
                    <a:gd name="connsiteY18" fmla="*/ 203454 h 306704"/>
                    <a:gd name="connsiteX19" fmla="*/ 103267 w 306419"/>
                    <a:gd name="connsiteY19" fmla="*/ 306705 h 306704"/>
                    <a:gd name="connsiteX20" fmla="*/ 203184 w 306419"/>
                    <a:gd name="connsiteY20" fmla="*/ 306705 h 306704"/>
                    <a:gd name="connsiteX21" fmla="*/ 203184 w 306419"/>
                    <a:gd name="connsiteY21" fmla="*/ 203454 h 306704"/>
                    <a:gd name="connsiteX22" fmla="*/ 306435 w 306419"/>
                    <a:gd name="connsiteY22" fmla="*/ 203454 h 306704"/>
                    <a:gd name="connsiteX23" fmla="*/ 306435 w 306419"/>
                    <a:gd name="connsiteY23" fmla="*/ 103251 h 306704"/>
                    <a:gd name="connsiteX24" fmla="*/ 203184 w 306419"/>
                    <a:gd name="connsiteY24" fmla="*/ 103251 h 306704"/>
                    <a:gd name="connsiteX25" fmla="*/ 203184 w 306419"/>
                    <a:gd name="connsiteY25" fmla="*/ 0 h 3067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306419" h="306704">
                      <a:moveTo>
                        <a:pt x="194326" y="8858"/>
                      </a:moveTo>
                      <a:lnTo>
                        <a:pt x="194326" y="112109"/>
                      </a:lnTo>
                      <a:lnTo>
                        <a:pt x="297577" y="112109"/>
                      </a:lnTo>
                      <a:lnTo>
                        <a:pt x="297577" y="194405"/>
                      </a:lnTo>
                      <a:lnTo>
                        <a:pt x="194326" y="194405"/>
                      </a:lnTo>
                      <a:lnTo>
                        <a:pt x="194326" y="297656"/>
                      </a:lnTo>
                      <a:lnTo>
                        <a:pt x="112125" y="297656"/>
                      </a:lnTo>
                      <a:lnTo>
                        <a:pt x="112125" y="194405"/>
                      </a:lnTo>
                      <a:lnTo>
                        <a:pt x="8874" y="194405"/>
                      </a:lnTo>
                      <a:lnTo>
                        <a:pt x="8874" y="112109"/>
                      </a:lnTo>
                      <a:lnTo>
                        <a:pt x="112125" y="112109"/>
                      </a:lnTo>
                      <a:lnTo>
                        <a:pt x="112125" y="8858"/>
                      </a:lnTo>
                      <a:lnTo>
                        <a:pt x="194326" y="8858"/>
                      </a:lnTo>
                      <a:moveTo>
                        <a:pt x="203184" y="0"/>
                      </a:moveTo>
                      <a:lnTo>
                        <a:pt x="103267" y="0"/>
                      </a:lnTo>
                      <a:lnTo>
                        <a:pt x="103267" y="103251"/>
                      </a:lnTo>
                      <a:lnTo>
                        <a:pt x="16" y="103251"/>
                      </a:lnTo>
                      <a:lnTo>
                        <a:pt x="16" y="203454"/>
                      </a:lnTo>
                      <a:lnTo>
                        <a:pt x="103267" y="203454"/>
                      </a:lnTo>
                      <a:lnTo>
                        <a:pt x="103267" y="306705"/>
                      </a:lnTo>
                      <a:lnTo>
                        <a:pt x="203184" y="306705"/>
                      </a:lnTo>
                      <a:lnTo>
                        <a:pt x="203184" y="203454"/>
                      </a:lnTo>
                      <a:lnTo>
                        <a:pt x="306435" y="203454"/>
                      </a:lnTo>
                      <a:lnTo>
                        <a:pt x="306435" y="103251"/>
                      </a:lnTo>
                      <a:lnTo>
                        <a:pt x="203184" y="103251"/>
                      </a:lnTo>
                      <a:lnTo>
                        <a:pt x="203184" y="0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chemeClr val="accent1">
                        <a:alpha val="49000"/>
                      </a:schemeClr>
                    </a:gs>
                    <a:gs pos="15000">
                      <a:schemeClr val="accent1">
                        <a:alpha val="0"/>
                      </a:schemeClr>
                    </a:gs>
                  </a:gsLst>
                  <a:lin ang="0" scaled="0"/>
                </a:gra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700" b="0" i="0" u="none" strike="noStrike" kern="120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" name="组合 1"/>
              <p:cNvGrpSpPr/>
              <p:nvPr/>
            </p:nvGrpSpPr>
            <p:grpSpPr>
              <a:xfrm>
                <a:off x="5975996" y="2565178"/>
                <a:ext cx="4001016" cy="1035707"/>
                <a:chOff x="1012704" y="2582173"/>
                <a:chExt cx="3619653" cy="936987"/>
              </a:xfrm>
            </p:grpSpPr>
            <p:sp>
              <p:nvSpPr>
                <p:cNvPr id="145" name="文本框 144"/>
                <p:cNvSpPr txBox="1"/>
                <p:nvPr/>
              </p:nvSpPr>
              <p:spPr>
                <a:xfrm>
                  <a:off x="1290113" y="2582173"/>
                  <a:ext cx="3342244" cy="35337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  <a:scene3d>
                    <a:camera prst="orthographicFront"/>
                    <a:lightRig rig="threePt" dir="t"/>
                  </a:scene3d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kumimoji="0" lang="x-none" altLang="zh-CN" sz="2200" b="0" i="0" u="none" strike="noStrike" kern="1200" cap="none" spc="0" normalizeH="0" baseline="0" noProof="0" dirty="0"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  <a:uLnTx/>
                      <a:uFillTx/>
                      <a:cs typeface="+mn-ea"/>
                      <a:sym typeface="+mn-lt"/>
                    </a:rPr>
                    <a:t>核心功能</a:t>
                  </a:r>
                  <a:r>
                    <a:rPr kumimoji="0" lang="en-US" altLang="x-none" sz="2200" b="0" i="0" u="none" strike="noStrike" kern="1200" cap="none" spc="0" normalizeH="0" baseline="0" noProof="0" dirty="0"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  <a:uLnTx/>
                      <a:uFillTx/>
                      <a:cs typeface="+mn-ea"/>
                      <a:sym typeface="+mn-lt"/>
                    </a:rPr>
                    <a:t>--</a:t>
                  </a:r>
                  <a:r>
                    <a:rPr kumimoji="0" lang="zh-CN" altLang="en-US" sz="2200" b="0" i="0" u="none" strike="noStrike" kern="1200" cap="none" spc="0" normalizeH="0" baseline="0" noProof="0" dirty="0">
                      <a:solidFill>
                        <a:schemeClr val="accent1"/>
                      </a:solidFill>
                      <a:effectLst>
                        <a:outerShdw blurRad="38100" dist="25400" dir="5400000" algn="ctr" rotWithShape="0">
                          <a:srgbClr val="6E747A">
                            <a:alpha val="43000"/>
                          </a:srgbClr>
                        </a:outerShdw>
                      </a:effectLst>
                      <a:uLnTx/>
                      <a:uFillTx/>
                      <a:cs typeface="+mn-ea"/>
                      <a:sym typeface="+mn-lt"/>
                    </a:rPr>
                    <a:t>日程管理</a:t>
                  </a:r>
                  <a:endParaRPr kumimoji="0" lang="zh-CN" altLang="en-US" sz="2200" b="0" i="0" u="none" strike="noStrike" kern="1200" cap="none" spc="0" normalizeH="0" baseline="0" noProof="0" dirty="0"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50" name="椭圆 149"/>
                <p:cNvSpPr/>
                <p:nvPr/>
              </p:nvSpPr>
              <p:spPr>
                <a:xfrm>
                  <a:off x="1012704" y="3447160"/>
                  <a:ext cx="76204" cy="720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88" name="文本框 83"/>
              <p:cNvSpPr txBox="1"/>
              <p:nvPr/>
            </p:nvSpPr>
            <p:spPr>
              <a:xfrm>
                <a:off x="6283100" y="3392001"/>
                <a:ext cx="5491146" cy="5861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algn="just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E24848"/>
                  </a:buClr>
                  <a:buSzTx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1">
                    <a:ln>
                      <a:noFill/>
                    </a:ln>
                    <a:solidFill>
                      <a:schemeClr val="bg1">
                        <a:lumMod val="75000"/>
                      </a:schemeClr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提供直观的日历视图，展示用户的学习任务、考试日期和其他重要日程。系统会根据任务难度和优先级，自动发送提醒通知，帮助用户按时完成任务。</a:t>
                </a:r>
                <a:endParaRPr kumimoji="0" lang="zh-CN" altLang="en-US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0" y="1"/>
            <a:ext cx="12192000" cy="711200"/>
            <a:chOff x="0" y="1"/>
            <a:chExt cx="12192000" cy="711200"/>
          </a:xfrm>
        </p:grpSpPr>
        <p:sp>
          <p:nvSpPr>
            <p:cNvPr id="33" name="矩形 32"/>
            <p:cNvSpPr/>
            <p:nvPr/>
          </p:nvSpPr>
          <p:spPr>
            <a:xfrm>
              <a:off x="0" y="1"/>
              <a:ext cx="12192000" cy="650874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3838921" y="159473"/>
              <a:ext cx="7551274" cy="368300"/>
              <a:chOff x="3496021" y="299173"/>
              <a:chExt cx="7551274" cy="368300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5223501" y="299173"/>
                <a:ext cx="133223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业务逻辑层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6950981" y="299173"/>
                <a:ext cx="15582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交互细节设计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49" name="文本框 48"/>
              <p:cNvSpPr txBox="1"/>
              <p:nvPr/>
            </p:nvSpPr>
            <p:spPr>
              <a:xfrm>
                <a:off x="8678461" y="299173"/>
                <a:ext cx="132905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可行性分析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>
                <a:off x="10405945" y="299173"/>
                <a:ext cx="64135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展望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3496021" y="299173"/>
                <a:ext cx="109982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x-none" altLang="zh-CN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原型设计</a:t>
                </a:r>
                <a:endParaRPr lang="x-none" altLang="zh-CN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52" name="直接连接符 51"/>
              <p:cNvCxnSpPr/>
              <p:nvPr/>
            </p:nvCxnSpPr>
            <p:spPr>
              <a:xfrm>
                <a:off x="670535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 52"/>
              <p:cNvCxnSpPr/>
              <p:nvPr/>
            </p:nvCxnSpPr>
            <p:spPr>
              <a:xfrm>
                <a:off x="497787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>
              <a:xfrm>
                <a:off x="843283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/>
              <p:cNvCxnSpPr/>
              <p:nvPr/>
            </p:nvCxnSpPr>
            <p:spPr>
              <a:xfrm>
                <a:off x="1016031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等腰三角形 34"/>
            <p:cNvSpPr/>
            <p:nvPr/>
          </p:nvSpPr>
          <p:spPr>
            <a:xfrm>
              <a:off x="4051300" y="561975"/>
              <a:ext cx="818588" cy="149226"/>
            </a:xfrm>
            <a:prstGeom prst="triangle">
              <a:avLst>
                <a:gd name="adj" fmla="val 503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07160" y="1853565"/>
            <a:ext cx="5827395" cy="393763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415415" y="1854835"/>
            <a:ext cx="5827395" cy="40811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23315" y="188641"/>
            <a:ext cx="12222335" cy="6669360"/>
          </a:xfrm>
          <a:prstGeom prst="rect">
            <a:avLst/>
          </a:prstGeom>
          <a:blipFill dpi="0" rotWithShape="1">
            <a:blip r:embed="rId1">
              <a:alphaModFix amt="1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iṡ1íḋe"/>
          <p:cNvSpPr/>
          <p:nvPr/>
        </p:nvSpPr>
        <p:spPr>
          <a:xfrm>
            <a:off x="-11552" y="2389043"/>
            <a:ext cx="12215105" cy="2079914"/>
          </a:xfrm>
          <a:prstGeom prst="rect">
            <a:avLst/>
          </a:prstGeom>
          <a:solidFill>
            <a:srgbClr val="0E419C"/>
          </a:solidFill>
          <a:ln>
            <a:noFill/>
          </a:ln>
          <a:effectLst>
            <a:outerShdw blurRad="101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947477" y="3068774"/>
            <a:ext cx="4297680" cy="1235890"/>
            <a:chOff x="874074" y="2258856"/>
            <a:chExt cx="4297680" cy="1235890"/>
          </a:xfrm>
        </p:grpSpPr>
        <p:sp>
          <p:nvSpPr>
            <p:cNvPr id="7" name="文本框 6"/>
            <p:cNvSpPr txBox="1"/>
            <p:nvPr/>
          </p:nvSpPr>
          <p:spPr>
            <a:xfrm>
              <a:off x="874074" y="2258856"/>
              <a:ext cx="4297680" cy="829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4800" spc="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业务流程设计</a:t>
              </a:r>
              <a:endParaRPr lang="zh-CN" altLang="en-US" sz="4800" spc="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579571" y="3186969"/>
              <a:ext cx="28857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1400" spc="600" dirty="0">
                  <a:solidFill>
                    <a:schemeClr val="bg1"/>
                  </a:solidFill>
                  <a:cs typeface="+mn-ea"/>
                  <a:sym typeface="+mn-lt"/>
                </a:rPr>
                <a:t>Literature Review</a:t>
              </a:r>
              <a:endParaRPr lang="en-US" altLang="zh-CN" sz="1400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 flipV="1">
            <a:off x="5211363" y="1431670"/>
            <a:ext cx="1530746" cy="1501386"/>
            <a:chOff x="6095999" y="760163"/>
            <a:chExt cx="1530746" cy="1501386"/>
          </a:xfrm>
          <a:effectLst>
            <a:outerShdw blurRad="50800" dist="38100" dir="18900000" algn="bl" rotWithShape="0">
              <a:prstClr val="black">
                <a:alpha val="3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6095999" y="760163"/>
              <a:ext cx="1530746" cy="1495808"/>
            </a:xfrm>
            <a:prstGeom prst="ellipse">
              <a:avLst/>
            </a:prstGeom>
            <a:gradFill flip="none" rotWithShape="1">
              <a:gsLst>
                <a:gs pos="6000">
                  <a:srgbClr val="0E419C"/>
                </a:gs>
                <a:gs pos="100000">
                  <a:schemeClr val="accent1">
                    <a:lumMod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6176912" y="923874"/>
              <a:ext cx="1368920" cy="13376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640785" y="1548353"/>
            <a:ext cx="64897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rgbClr val="0E419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4</a:t>
            </a:r>
            <a:endParaRPr lang="zh-CN" altLang="en-US" sz="6600" b="1" dirty="0">
              <a:solidFill>
                <a:srgbClr val="0E419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2625 " pathEditMode="relative" ptsTypes="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iṡ1íḋe"/>
          <p:cNvSpPr/>
          <p:nvPr>
            <p:custDataLst>
              <p:tags r:id="rId1"/>
            </p:custDataLst>
          </p:nvPr>
        </p:nvSpPr>
        <p:spPr>
          <a:xfrm>
            <a:off x="-24252" y="621203"/>
            <a:ext cx="12215105" cy="2079914"/>
          </a:xfrm>
          <a:prstGeom prst="rect">
            <a:avLst/>
          </a:prstGeom>
          <a:solidFill>
            <a:srgbClr val="0E419C"/>
          </a:solidFill>
          <a:ln>
            <a:noFill/>
          </a:ln>
          <a:effectLst>
            <a:outerShdw blurRad="101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02" name="图片 101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1271905" y="765175"/>
            <a:ext cx="9370060" cy="5991225"/>
          </a:xfrm>
          <a:prstGeom prst="rect">
            <a:avLst/>
          </a:prstGeom>
          <a:blipFill rotWithShape="1">
            <a:blip r:embed="rId3">
              <a:alphaModFix amt="14000"/>
            </a:blip>
            <a:stretch>
              <a:fillRect l="-1000" t="2000" r="-2000"/>
            </a:stretch>
          </a:blipFill>
          <a:ln w="9525">
            <a:noFill/>
          </a:ln>
          <a:scene3d>
            <a:camera prst="orthographicFront"/>
            <a:lightRig rig="threePt" dir="t"/>
          </a:scene3d>
          <a:sp3d extrusionH="76200" contourW="12700">
            <a:extrusionClr>
              <a:schemeClr val="bg2">
                <a:lumMod val="75000"/>
              </a:schemeClr>
            </a:extrusionClr>
            <a:contourClr>
              <a:schemeClr val="bg1">
                <a:lumMod val="95000"/>
              </a:schemeClr>
            </a:contourClr>
          </a:sp3d>
        </p:spPr>
      </p:pic>
      <p:sp>
        <p:nvSpPr>
          <p:cNvPr id="3" name="文本框 2"/>
          <p:cNvSpPr txBox="1"/>
          <p:nvPr/>
        </p:nvSpPr>
        <p:spPr>
          <a:xfrm>
            <a:off x="839470" y="116840"/>
            <a:ext cx="1849120" cy="4997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活动图</a:t>
            </a:r>
            <a:endParaRPr lang="zh-CN" altLang="en-US" sz="28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23958 -0.210278 L -0.00796875 -0.981947 " pathEditMode="relative" rAng="0" ptsTypes="">
                                      <p:cBhvr>
                                        <p:cTn id="6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-30660" y="125141"/>
            <a:ext cx="12222335" cy="6669360"/>
          </a:xfrm>
          <a:prstGeom prst="rect">
            <a:avLst/>
          </a:prstGeom>
          <a:blipFill dpi="0" rotWithShape="1">
            <a:blip r:embed="rId1">
              <a:alphaModFix amt="1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iṡ1íḋe"/>
          <p:cNvSpPr/>
          <p:nvPr/>
        </p:nvSpPr>
        <p:spPr>
          <a:xfrm>
            <a:off x="-11552" y="2389043"/>
            <a:ext cx="12215105" cy="2079914"/>
          </a:xfrm>
          <a:prstGeom prst="rect">
            <a:avLst/>
          </a:prstGeom>
          <a:solidFill>
            <a:srgbClr val="0E419C"/>
          </a:solidFill>
          <a:ln>
            <a:noFill/>
          </a:ln>
          <a:effectLst>
            <a:outerShdw blurRad="101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810000" y="3044644"/>
            <a:ext cx="4351337" cy="1248400"/>
            <a:chOff x="205737" y="2255046"/>
            <a:chExt cx="4351337" cy="1248400"/>
          </a:xfrm>
        </p:grpSpPr>
        <p:sp>
          <p:nvSpPr>
            <p:cNvPr id="7" name="文本框 6"/>
            <p:cNvSpPr txBox="1"/>
            <p:nvPr/>
          </p:nvSpPr>
          <p:spPr>
            <a:xfrm>
              <a:off x="259394" y="2255046"/>
              <a:ext cx="4297680" cy="829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4800" spc="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系统</a:t>
              </a:r>
              <a:r>
                <a:rPr lang="zh-CN" altLang="en-US" sz="4800" spc="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结构设计</a:t>
              </a:r>
              <a:endParaRPr lang="x-none" altLang="zh-CN" sz="4800" spc="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05737" y="3196741"/>
              <a:ext cx="4310380" cy="3067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chemeClr val="bg1"/>
                  </a:solidFill>
                  <a:cs typeface="+mn-ea"/>
                  <a:sym typeface="+mn-lt"/>
                </a:rPr>
                <a:t>System architecture design</a:t>
              </a:r>
              <a:endParaRPr lang="en-US" altLang="zh-CN" sz="1400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 flipV="1">
            <a:off x="5211363" y="1431670"/>
            <a:ext cx="1530746" cy="1501386"/>
            <a:chOff x="6095999" y="760163"/>
            <a:chExt cx="1530746" cy="1501386"/>
          </a:xfrm>
          <a:effectLst>
            <a:outerShdw blurRad="50800" dist="38100" dir="18900000" algn="bl" rotWithShape="0">
              <a:prstClr val="black">
                <a:alpha val="3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6095999" y="760163"/>
              <a:ext cx="1530746" cy="1495808"/>
            </a:xfrm>
            <a:prstGeom prst="ellipse">
              <a:avLst/>
            </a:prstGeom>
            <a:gradFill flip="none" rotWithShape="1">
              <a:gsLst>
                <a:gs pos="6000">
                  <a:srgbClr val="0E419C"/>
                </a:gs>
                <a:gs pos="100000">
                  <a:schemeClr val="accent1">
                    <a:lumMod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6176912" y="923874"/>
              <a:ext cx="1368920" cy="13376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640785" y="1548353"/>
            <a:ext cx="64897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rgbClr val="0E419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5</a:t>
            </a:r>
            <a:endParaRPr lang="zh-CN" altLang="en-US" sz="6600" b="1" dirty="0">
              <a:solidFill>
                <a:srgbClr val="0E419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ṡ1íḋe"/>
          <p:cNvSpPr/>
          <p:nvPr/>
        </p:nvSpPr>
        <p:spPr>
          <a:xfrm>
            <a:off x="-11552" y="-1"/>
            <a:ext cx="12215105" cy="620689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80119" y="2267746"/>
            <a:ext cx="5724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spc="600" dirty="0">
                <a:solidFill>
                  <a:schemeClr val="bg1"/>
                </a:solidFill>
                <a:cs typeface="+mn-ea"/>
                <a:sym typeface="+mn-lt"/>
              </a:rPr>
              <a:t>毕业论文答辩模板</a:t>
            </a:r>
            <a:endParaRPr lang="zh-CN" altLang="en-US" sz="48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80119" y="3195224"/>
            <a:ext cx="5625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spc="600" dirty="0">
                <a:solidFill>
                  <a:schemeClr val="bg1"/>
                </a:solidFill>
                <a:cs typeface="+mn-ea"/>
                <a:sym typeface="+mn-lt"/>
              </a:rPr>
              <a:t>Graduation thesis defense template</a:t>
            </a:r>
            <a:endParaRPr lang="zh-CN" altLang="en-US" sz="14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28575" y="-60324"/>
            <a:ext cx="12192000" cy="711200"/>
            <a:chOff x="0" y="1"/>
            <a:chExt cx="12192000" cy="711200"/>
          </a:xfrm>
        </p:grpSpPr>
        <p:sp>
          <p:nvSpPr>
            <p:cNvPr id="44" name="矩形 43"/>
            <p:cNvSpPr/>
            <p:nvPr/>
          </p:nvSpPr>
          <p:spPr>
            <a:xfrm>
              <a:off x="0" y="1"/>
              <a:ext cx="12192000" cy="650874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3838921" y="159473"/>
              <a:ext cx="7551274" cy="368300"/>
              <a:chOff x="3496021" y="299173"/>
              <a:chExt cx="7551274" cy="368300"/>
            </a:xfrm>
          </p:grpSpPr>
          <p:sp>
            <p:nvSpPr>
              <p:cNvPr id="48" name="文本框 47"/>
              <p:cNvSpPr txBox="1"/>
              <p:nvPr/>
            </p:nvSpPr>
            <p:spPr>
              <a:xfrm>
                <a:off x="5223501" y="299173"/>
                <a:ext cx="133223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业务逻辑层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0" name="文本框 49"/>
              <p:cNvSpPr txBox="1"/>
              <p:nvPr/>
            </p:nvSpPr>
            <p:spPr>
              <a:xfrm>
                <a:off x="6950981" y="299173"/>
                <a:ext cx="15582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交互细节设计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1" name="文本框 50"/>
              <p:cNvSpPr txBox="1"/>
              <p:nvPr/>
            </p:nvSpPr>
            <p:spPr>
              <a:xfrm>
                <a:off x="8678461" y="299173"/>
                <a:ext cx="132905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可行性分析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64" name="文本框 63"/>
              <p:cNvSpPr txBox="1"/>
              <p:nvPr/>
            </p:nvSpPr>
            <p:spPr>
              <a:xfrm>
                <a:off x="10405945" y="299173"/>
                <a:ext cx="64135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展望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3496021" y="299173"/>
                <a:ext cx="8724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表现层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66" name="直接连接符 65"/>
              <p:cNvCxnSpPr/>
              <p:nvPr/>
            </p:nvCxnSpPr>
            <p:spPr>
              <a:xfrm>
                <a:off x="670535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/>
              <p:cNvCxnSpPr/>
              <p:nvPr/>
            </p:nvCxnSpPr>
            <p:spPr>
              <a:xfrm>
                <a:off x="497787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/>
              <p:cNvCxnSpPr/>
              <p:nvPr/>
            </p:nvCxnSpPr>
            <p:spPr>
              <a:xfrm>
                <a:off x="843283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/>
              <p:cNvCxnSpPr/>
              <p:nvPr/>
            </p:nvCxnSpPr>
            <p:spPr>
              <a:xfrm>
                <a:off x="1016031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等腰三角形 45"/>
            <p:cNvSpPr/>
            <p:nvPr/>
          </p:nvSpPr>
          <p:spPr>
            <a:xfrm>
              <a:off x="5686425" y="561975"/>
              <a:ext cx="818588" cy="149226"/>
            </a:xfrm>
            <a:prstGeom prst="triangle">
              <a:avLst>
                <a:gd name="adj" fmla="val 503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图片 1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991360" y="620395"/>
            <a:ext cx="9296400" cy="59702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同侧圆角矩形 19"/>
          <p:cNvSpPr/>
          <p:nvPr/>
        </p:nvSpPr>
        <p:spPr>
          <a:xfrm rot="5400000">
            <a:off x="6553835" y="-1389380"/>
            <a:ext cx="3776345" cy="6852920"/>
          </a:xfrm>
          <a:prstGeom prst="round2SameRect">
            <a:avLst/>
          </a:prstGeom>
          <a:gradFill>
            <a:gsLst>
              <a:gs pos="0">
                <a:srgbClr val="D1DCF0">
                  <a:alpha val="0"/>
                </a:srgbClr>
              </a:gs>
              <a:gs pos="0">
                <a:srgbClr val="BECEEA">
                  <a:alpha val="100000"/>
                </a:srgbClr>
              </a:gs>
              <a:gs pos="100000">
                <a:schemeClr val="accent1">
                  <a:lumMod val="5000"/>
                  <a:lumOff val="95000"/>
                  <a:alpha val="0"/>
                </a:schemeClr>
              </a:gs>
              <a:gs pos="0">
                <a:schemeClr val="accent1">
                  <a:lumMod val="0"/>
                  <a:lumOff val="100000"/>
                  <a:alpha val="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gradFill>
              <a:gsLst>
                <a:gs pos="100000">
                  <a:srgbClr val="D1DCF0">
                    <a:alpha val="100000"/>
                  </a:srgbClr>
                </a:gs>
                <a:gs pos="0">
                  <a:schemeClr val="accent1">
                    <a:lumMod val="5000"/>
                    <a:lumOff val="95000"/>
                  </a:schemeClr>
                </a:gs>
                <a:gs pos="48000">
                  <a:schemeClr val="bg1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iṡ1íḋe"/>
          <p:cNvSpPr/>
          <p:nvPr/>
        </p:nvSpPr>
        <p:spPr>
          <a:xfrm>
            <a:off x="-11551" y="-1"/>
            <a:ext cx="4578845" cy="6858001"/>
          </a:xfrm>
          <a:prstGeom prst="rect">
            <a:avLst/>
          </a:prstGeom>
          <a:solidFill>
            <a:srgbClr val="0E419C"/>
          </a:solidFill>
          <a:ln>
            <a:noFill/>
          </a:ln>
          <a:effectLst>
            <a:outerShdw blurRad="762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87488" y="2553785"/>
            <a:ext cx="15696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spc="60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目录</a:t>
            </a:r>
            <a:endParaRPr lang="zh-CN" altLang="en-US" sz="4800" spc="600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87488" y="3501008"/>
            <a:ext cx="17876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spc="600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14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983433" y="2346008"/>
            <a:ext cx="2592288" cy="1321975"/>
          </a:xfrm>
          <a:custGeom>
            <a:avLst/>
            <a:gdLst>
              <a:gd name="connsiteX0" fmla="*/ 0 w 7010400"/>
              <a:gd name="connsiteY0" fmla="*/ 0 h 1981384"/>
              <a:gd name="connsiteX1" fmla="*/ 7010400 w 7010400"/>
              <a:gd name="connsiteY1" fmla="*/ 0 h 1981384"/>
              <a:gd name="connsiteX2" fmla="*/ 7010400 w 7010400"/>
              <a:gd name="connsiteY2" fmla="*/ 1981384 h 1981384"/>
              <a:gd name="connsiteX3" fmla="*/ 6495669 w 7010400"/>
              <a:gd name="connsiteY3" fmla="*/ 1981384 h 1981384"/>
              <a:gd name="connsiteX4" fmla="*/ 6495669 w 7010400"/>
              <a:gd name="connsiteY4" fmla="*/ 1712044 h 1981384"/>
              <a:gd name="connsiteX5" fmla="*/ 514731 w 7010400"/>
              <a:gd name="connsiteY5" fmla="*/ 1712044 h 1981384"/>
              <a:gd name="connsiteX6" fmla="*/ 514731 w 7010400"/>
              <a:gd name="connsiteY6" fmla="*/ 1981384 h 1981384"/>
              <a:gd name="connsiteX7" fmla="*/ 0 w 7010400"/>
              <a:gd name="connsiteY7" fmla="*/ 1981384 h 1981384"/>
              <a:gd name="connsiteX0-1" fmla="*/ 0 w 7010400"/>
              <a:gd name="connsiteY0-2" fmla="*/ 0 h 1981384"/>
              <a:gd name="connsiteX1-3" fmla="*/ 7010400 w 7010400"/>
              <a:gd name="connsiteY1-4" fmla="*/ 0 h 1981384"/>
              <a:gd name="connsiteX2-5" fmla="*/ 7010400 w 7010400"/>
              <a:gd name="connsiteY2-6" fmla="*/ 1981384 h 1981384"/>
              <a:gd name="connsiteX3-7" fmla="*/ 6495669 w 7010400"/>
              <a:gd name="connsiteY3-8" fmla="*/ 1981384 h 1981384"/>
              <a:gd name="connsiteX4-9" fmla="*/ 6495669 w 7010400"/>
              <a:gd name="connsiteY4-10" fmla="*/ 1712044 h 1981384"/>
              <a:gd name="connsiteX5-11" fmla="*/ 514731 w 7010400"/>
              <a:gd name="connsiteY5-12" fmla="*/ 1981384 h 1981384"/>
              <a:gd name="connsiteX6-13" fmla="*/ 0 w 7010400"/>
              <a:gd name="connsiteY6-14" fmla="*/ 1981384 h 1981384"/>
              <a:gd name="connsiteX7-15" fmla="*/ 0 w 7010400"/>
              <a:gd name="connsiteY7-16" fmla="*/ 0 h 1981384"/>
              <a:gd name="connsiteX0-17" fmla="*/ 6495669 w 7010400"/>
              <a:gd name="connsiteY0-18" fmla="*/ 1712044 h 1981384"/>
              <a:gd name="connsiteX1-19" fmla="*/ 514731 w 7010400"/>
              <a:gd name="connsiteY1-20" fmla="*/ 1981384 h 1981384"/>
              <a:gd name="connsiteX2-21" fmla="*/ 0 w 7010400"/>
              <a:gd name="connsiteY2-22" fmla="*/ 1981384 h 1981384"/>
              <a:gd name="connsiteX3-23" fmla="*/ 0 w 7010400"/>
              <a:gd name="connsiteY3-24" fmla="*/ 0 h 1981384"/>
              <a:gd name="connsiteX4-25" fmla="*/ 7010400 w 7010400"/>
              <a:gd name="connsiteY4-26" fmla="*/ 0 h 1981384"/>
              <a:gd name="connsiteX5-27" fmla="*/ 7010400 w 7010400"/>
              <a:gd name="connsiteY5-28" fmla="*/ 1981384 h 1981384"/>
              <a:gd name="connsiteX6-29" fmla="*/ 6495669 w 7010400"/>
              <a:gd name="connsiteY6-30" fmla="*/ 1981384 h 1981384"/>
              <a:gd name="connsiteX7-31" fmla="*/ 6587109 w 7010400"/>
              <a:gd name="connsiteY7-32" fmla="*/ 1803484 h 1981384"/>
              <a:gd name="connsiteX0-33" fmla="*/ 577469 w 7010400"/>
              <a:gd name="connsiteY0-34" fmla="*/ 3629744 h 3629744"/>
              <a:gd name="connsiteX1-35" fmla="*/ 514731 w 7010400"/>
              <a:gd name="connsiteY1-36" fmla="*/ 1981384 h 3629744"/>
              <a:gd name="connsiteX2-37" fmla="*/ 0 w 7010400"/>
              <a:gd name="connsiteY2-38" fmla="*/ 1981384 h 3629744"/>
              <a:gd name="connsiteX3-39" fmla="*/ 0 w 7010400"/>
              <a:gd name="connsiteY3-40" fmla="*/ 0 h 3629744"/>
              <a:gd name="connsiteX4-41" fmla="*/ 7010400 w 7010400"/>
              <a:gd name="connsiteY4-42" fmla="*/ 0 h 3629744"/>
              <a:gd name="connsiteX5-43" fmla="*/ 7010400 w 7010400"/>
              <a:gd name="connsiteY5-44" fmla="*/ 1981384 h 3629744"/>
              <a:gd name="connsiteX6-45" fmla="*/ 6495669 w 7010400"/>
              <a:gd name="connsiteY6-46" fmla="*/ 1981384 h 3629744"/>
              <a:gd name="connsiteX7-47" fmla="*/ 6587109 w 7010400"/>
              <a:gd name="connsiteY7-48" fmla="*/ 1803484 h 3629744"/>
              <a:gd name="connsiteX0-49" fmla="*/ 514731 w 7010400"/>
              <a:gd name="connsiteY0-50" fmla="*/ 1981384 h 1981384"/>
              <a:gd name="connsiteX1-51" fmla="*/ 0 w 7010400"/>
              <a:gd name="connsiteY1-52" fmla="*/ 1981384 h 1981384"/>
              <a:gd name="connsiteX2-53" fmla="*/ 0 w 7010400"/>
              <a:gd name="connsiteY2-54" fmla="*/ 0 h 1981384"/>
              <a:gd name="connsiteX3-55" fmla="*/ 7010400 w 7010400"/>
              <a:gd name="connsiteY3-56" fmla="*/ 0 h 1981384"/>
              <a:gd name="connsiteX4-57" fmla="*/ 7010400 w 7010400"/>
              <a:gd name="connsiteY4-58" fmla="*/ 1981384 h 1981384"/>
              <a:gd name="connsiteX5-59" fmla="*/ 6495669 w 7010400"/>
              <a:gd name="connsiteY5-60" fmla="*/ 1981384 h 1981384"/>
              <a:gd name="connsiteX6-61" fmla="*/ 6587109 w 7010400"/>
              <a:gd name="connsiteY6-62" fmla="*/ 1803484 h 1981384"/>
              <a:gd name="connsiteX0-63" fmla="*/ 514731 w 7010400"/>
              <a:gd name="connsiteY0-64" fmla="*/ 1981384 h 1981384"/>
              <a:gd name="connsiteX1-65" fmla="*/ 0 w 7010400"/>
              <a:gd name="connsiteY1-66" fmla="*/ 1981384 h 1981384"/>
              <a:gd name="connsiteX2-67" fmla="*/ 0 w 7010400"/>
              <a:gd name="connsiteY2-68" fmla="*/ 0 h 1981384"/>
              <a:gd name="connsiteX3-69" fmla="*/ 7010400 w 7010400"/>
              <a:gd name="connsiteY3-70" fmla="*/ 0 h 1981384"/>
              <a:gd name="connsiteX4-71" fmla="*/ 7010400 w 7010400"/>
              <a:gd name="connsiteY4-72" fmla="*/ 1981384 h 1981384"/>
              <a:gd name="connsiteX5-73" fmla="*/ 6495669 w 7010400"/>
              <a:gd name="connsiteY5-74" fmla="*/ 1981384 h 1981384"/>
              <a:gd name="connsiteX0-75" fmla="*/ 1349388 w 7010400"/>
              <a:gd name="connsiteY0-76" fmla="*/ 1986143 h 1986143"/>
              <a:gd name="connsiteX1-77" fmla="*/ 0 w 7010400"/>
              <a:gd name="connsiteY1-78" fmla="*/ 1981384 h 1986143"/>
              <a:gd name="connsiteX2-79" fmla="*/ 0 w 7010400"/>
              <a:gd name="connsiteY2-80" fmla="*/ 0 h 1986143"/>
              <a:gd name="connsiteX3-81" fmla="*/ 7010400 w 7010400"/>
              <a:gd name="connsiteY3-82" fmla="*/ 0 h 1986143"/>
              <a:gd name="connsiteX4-83" fmla="*/ 7010400 w 7010400"/>
              <a:gd name="connsiteY4-84" fmla="*/ 1981384 h 1986143"/>
              <a:gd name="connsiteX5-85" fmla="*/ 6495669 w 7010400"/>
              <a:gd name="connsiteY5-86" fmla="*/ 1981384 h 1986143"/>
              <a:gd name="connsiteX0-87" fmla="*/ 1349388 w 7010400"/>
              <a:gd name="connsiteY0-88" fmla="*/ 1976626 h 1981384"/>
              <a:gd name="connsiteX1-89" fmla="*/ 0 w 7010400"/>
              <a:gd name="connsiteY1-90" fmla="*/ 1981384 h 1981384"/>
              <a:gd name="connsiteX2-91" fmla="*/ 0 w 7010400"/>
              <a:gd name="connsiteY2-92" fmla="*/ 0 h 1981384"/>
              <a:gd name="connsiteX3-93" fmla="*/ 7010400 w 7010400"/>
              <a:gd name="connsiteY3-94" fmla="*/ 0 h 1981384"/>
              <a:gd name="connsiteX4-95" fmla="*/ 7010400 w 7010400"/>
              <a:gd name="connsiteY4-96" fmla="*/ 1981384 h 1981384"/>
              <a:gd name="connsiteX5-97" fmla="*/ 6495669 w 7010400"/>
              <a:gd name="connsiteY5-98" fmla="*/ 1981384 h 1981384"/>
              <a:gd name="connsiteX0-99" fmla="*/ 1349388 w 7010400"/>
              <a:gd name="connsiteY0-100" fmla="*/ 1981385 h 1981385"/>
              <a:gd name="connsiteX1-101" fmla="*/ 0 w 7010400"/>
              <a:gd name="connsiteY1-102" fmla="*/ 1981384 h 1981385"/>
              <a:gd name="connsiteX2-103" fmla="*/ 0 w 7010400"/>
              <a:gd name="connsiteY2-104" fmla="*/ 0 h 1981385"/>
              <a:gd name="connsiteX3-105" fmla="*/ 7010400 w 7010400"/>
              <a:gd name="connsiteY3-106" fmla="*/ 0 h 1981385"/>
              <a:gd name="connsiteX4-107" fmla="*/ 7010400 w 7010400"/>
              <a:gd name="connsiteY4-108" fmla="*/ 1981384 h 1981385"/>
              <a:gd name="connsiteX5-109" fmla="*/ 6495669 w 7010400"/>
              <a:gd name="connsiteY5-110" fmla="*/ 1981384 h 1981385"/>
              <a:gd name="connsiteX0-111" fmla="*/ 1349388 w 7010400"/>
              <a:gd name="connsiteY0-112" fmla="*/ 1981385 h 1981385"/>
              <a:gd name="connsiteX1-113" fmla="*/ 0 w 7010400"/>
              <a:gd name="connsiteY1-114" fmla="*/ 1981384 h 1981385"/>
              <a:gd name="connsiteX2-115" fmla="*/ 0 w 7010400"/>
              <a:gd name="connsiteY2-116" fmla="*/ 0 h 1981385"/>
              <a:gd name="connsiteX3-117" fmla="*/ 7010400 w 7010400"/>
              <a:gd name="connsiteY3-118" fmla="*/ 0 h 1981385"/>
              <a:gd name="connsiteX4-119" fmla="*/ 7010400 w 7010400"/>
              <a:gd name="connsiteY4-120" fmla="*/ 1981384 h 1981385"/>
              <a:gd name="connsiteX5-121" fmla="*/ 5733943 w 7010400"/>
              <a:gd name="connsiteY5-122" fmla="*/ 1971866 h 1981385"/>
              <a:gd name="connsiteX0-123" fmla="*/ 1349388 w 7010400"/>
              <a:gd name="connsiteY0-124" fmla="*/ 1981385 h 1981385"/>
              <a:gd name="connsiteX1-125" fmla="*/ 0 w 7010400"/>
              <a:gd name="connsiteY1-126" fmla="*/ 1981384 h 1981385"/>
              <a:gd name="connsiteX2-127" fmla="*/ 0 w 7010400"/>
              <a:gd name="connsiteY2-128" fmla="*/ 0 h 1981385"/>
              <a:gd name="connsiteX3-129" fmla="*/ 7010400 w 7010400"/>
              <a:gd name="connsiteY3-130" fmla="*/ 0 h 1981385"/>
              <a:gd name="connsiteX4-131" fmla="*/ 7010400 w 7010400"/>
              <a:gd name="connsiteY4-132" fmla="*/ 1981384 h 1981385"/>
              <a:gd name="connsiteX5-133" fmla="*/ 5733943 w 7010400"/>
              <a:gd name="connsiteY5-134" fmla="*/ 1981384 h 1981385"/>
              <a:gd name="connsiteX0-1-1" fmla="*/ 1500505 w 7010400"/>
              <a:gd name="connsiteY0-2-2" fmla="*/ 1981385 h 1981385"/>
              <a:gd name="connsiteX1-3-3" fmla="*/ 0 w 7010400"/>
              <a:gd name="connsiteY1-4-4" fmla="*/ 1981384 h 1981385"/>
              <a:gd name="connsiteX2-5-5" fmla="*/ 0 w 7010400"/>
              <a:gd name="connsiteY2-6-6" fmla="*/ 0 h 1981385"/>
              <a:gd name="connsiteX3-7-7" fmla="*/ 7010400 w 7010400"/>
              <a:gd name="connsiteY3-8-8" fmla="*/ 0 h 1981385"/>
              <a:gd name="connsiteX4-9-9" fmla="*/ 7010400 w 7010400"/>
              <a:gd name="connsiteY4-10-10" fmla="*/ 1981384 h 1981385"/>
              <a:gd name="connsiteX5-11-11" fmla="*/ 5733943 w 7010400"/>
              <a:gd name="connsiteY5-12-12" fmla="*/ 1981384 h 1981385"/>
            </a:gdLst>
            <a:ahLst/>
            <a:cxnLst>
              <a:cxn ang="0">
                <a:pos x="connsiteX0-1-1" y="connsiteY0-2-2"/>
              </a:cxn>
              <a:cxn ang="0">
                <a:pos x="connsiteX1-3-3" y="connsiteY1-4-4"/>
              </a:cxn>
              <a:cxn ang="0">
                <a:pos x="connsiteX2-5-5" y="connsiteY2-6-6"/>
              </a:cxn>
              <a:cxn ang="0">
                <a:pos x="connsiteX3-7-7" y="connsiteY3-8-8"/>
              </a:cxn>
              <a:cxn ang="0">
                <a:pos x="connsiteX4-9-9" y="connsiteY4-10-10"/>
              </a:cxn>
              <a:cxn ang="0">
                <a:pos x="connsiteX5-11-11" y="connsiteY5-12-12"/>
              </a:cxn>
            </a:cxnLst>
            <a:rect l="l" t="t" r="r" b="b"/>
            <a:pathLst>
              <a:path w="7010400" h="1981385">
                <a:moveTo>
                  <a:pt x="1500505" y="1981385"/>
                </a:moveTo>
                <a:lnTo>
                  <a:pt x="0" y="1981384"/>
                </a:lnTo>
                <a:lnTo>
                  <a:pt x="0" y="0"/>
                </a:lnTo>
                <a:lnTo>
                  <a:pt x="7010400" y="0"/>
                </a:lnTo>
                <a:lnTo>
                  <a:pt x="7010400" y="1981384"/>
                </a:lnTo>
                <a:lnTo>
                  <a:pt x="5733943" y="1981384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4" name="矩形: 圆角 23"/>
          <p:cNvSpPr/>
          <p:nvPr/>
        </p:nvSpPr>
        <p:spPr>
          <a:xfrm>
            <a:off x="5062220" y="367030"/>
            <a:ext cx="5018405" cy="8636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rgbClr val="0E419C"/>
                </a:gs>
                <a:gs pos="70000">
                  <a:srgbClr val="0E419C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193030" y="506730"/>
            <a:ext cx="850900" cy="5835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zh-CN"/>
            </a:defPPr>
            <a:lvl1pPr>
              <a:defRPr sz="3200">
                <a:gradFill flip="none" rotWithShape="1">
                  <a:gsLst>
                    <a:gs pos="0">
                      <a:srgbClr val="0070C0"/>
                    </a:gs>
                    <a:gs pos="100000">
                      <a:srgbClr val="123485"/>
                    </a:gs>
                  </a:gsLst>
                  <a:lin ang="540000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algn="ctr"/>
            <a:r>
              <a:rPr lang="en-US" altLang="zh-CN" dirty="0">
                <a:gradFill flip="none" rotWithShape="1">
                  <a:gsLst>
                    <a:gs pos="0">
                      <a:srgbClr val="0070C0"/>
                    </a:gs>
                    <a:gs pos="100000">
                      <a:srgbClr val="133789"/>
                    </a:gs>
                  </a:gsLst>
                  <a:lin ang="10800000" scaled="1"/>
                  <a:tileRect/>
                </a:gradFill>
                <a:latin typeface="+mn-lt"/>
                <a:ea typeface="+mn-ea"/>
                <a:cs typeface="+mn-ea"/>
                <a:sym typeface="+mn-lt"/>
              </a:rPr>
              <a:t>1</a:t>
            </a:r>
            <a:endParaRPr lang="zh-CN" altLang="en-US" dirty="0">
              <a:gradFill flip="none" rotWithShape="1">
                <a:gsLst>
                  <a:gs pos="0">
                    <a:srgbClr val="0070C0"/>
                  </a:gs>
                  <a:gs pos="100000">
                    <a:srgbClr val="133789"/>
                  </a:gs>
                </a:gsLst>
                <a:lin ang="10800000" scaled="1"/>
                <a:tileRect/>
              </a:gra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6" name="矩形: 圆角 25"/>
          <p:cNvSpPr/>
          <p:nvPr/>
        </p:nvSpPr>
        <p:spPr>
          <a:xfrm>
            <a:off x="5062220" y="1599565"/>
            <a:ext cx="5018405" cy="8636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rgbClr val="133789"/>
                </a:gs>
                <a:gs pos="70000">
                  <a:srgbClr val="2A7DDA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193030" y="1739900"/>
            <a:ext cx="850900" cy="5835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zh-CN"/>
            </a:defPPr>
            <a:lvl1pPr>
              <a:defRPr sz="3200">
                <a:gradFill flip="none" rotWithShape="1">
                  <a:gsLst>
                    <a:gs pos="0">
                      <a:srgbClr val="0070C0"/>
                    </a:gs>
                    <a:gs pos="100000">
                      <a:srgbClr val="133789"/>
                    </a:gs>
                  </a:gsLst>
                  <a:lin ang="1080000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algn="ctr"/>
            <a:r>
              <a:rPr lang="en-US" altLang="zh-CN">
                <a:latin typeface="+mn-lt"/>
                <a:ea typeface="+mn-ea"/>
                <a:cs typeface="+mn-ea"/>
                <a:sym typeface="+mn-lt"/>
              </a:rPr>
              <a:t>2</a:t>
            </a:r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8" name="矩形: 圆角 27"/>
          <p:cNvSpPr/>
          <p:nvPr/>
        </p:nvSpPr>
        <p:spPr>
          <a:xfrm>
            <a:off x="5062220" y="2832100"/>
            <a:ext cx="5018405" cy="863600"/>
          </a:xfrm>
          <a:prstGeom prst="roundRect">
            <a:avLst>
              <a:gd name="adj" fmla="val 50000"/>
            </a:avLst>
          </a:prstGeom>
          <a:noFill/>
          <a:ln>
            <a:gradFill flip="none" rotWithShape="1">
              <a:gsLst>
                <a:gs pos="0">
                  <a:srgbClr val="133789"/>
                </a:gs>
                <a:gs pos="70000">
                  <a:srgbClr val="2A7DDA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193030" y="2973705"/>
            <a:ext cx="850900" cy="58356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>
            <a:defPPr>
              <a:defRPr lang="zh-CN"/>
            </a:defPPr>
            <a:lvl1pPr>
              <a:defRPr sz="3200">
                <a:gradFill flip="none" rotWithShape="1">
                  <a:gsLst>
                    <a:gs pos="0">
                      <a:srgbClr val="0070C0"/>
                    </a:gs>
                    <a:gs pos="100000">
                      <a:srgbClr val="133789"/>
                    </a:gs>
                  </a:gsLst>
                  <a:lin ang="10800000" scaled="1"/>
                  <a:tileRect/>
                </a:gra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pPr algn="ctr"/>
            <a:r>
              <a:rPr lang="en-US" altLang="zh-CN">
                <a:latin typeface="+mn-lt"/>
                <a:ea typeface="+mn-ea"/>
                <a:cs typeface="+mn-ea"/>
                <a:sym typeface="+mn-lt"/>
              </a:rPr>
              <a:t>3</a:t>
            </a:r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49975" y="565150"/>
            <a:ext cx="19189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spc="600" dirty="0">
                <a:solidFill>
                  <a:srgbClr val="0E419C"/>
                </a:solidFill>
                <a:cs typeface="+mn-ea"/>
                <a:sym typeface="+mn-lt"/>
              </a:rPr>
              <a:t>项目概述</a:t>
            </a:r>
            <a:endParaRPr lang="zh-CN" altLang="en-US" sz="2800" spc="600" dirty="0">
              <a:solidFill>
                <a:srgbClr val="0E419C"/>
              </a:solidFill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149975" y="2994660"/>
            <a:ext cx="30886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800" spc="600" dirty="0">
                <a:solidFill>
                  <a:srgbClr val="0E419C"/>
                </a:solidFill>
                <a:cs typeface="+mn-ea"/>
                <a:sym typeface="+mn-lt"/>
              </a:rPr>
              <a:t>用例分析</a:t>
            </a:r>
            <a:endParaRPr lang="zh-CN" altLang="en-US" sz="2800" spc="600" dirty="0">
              <a:solidFill>
                <a:srgbClr val="0E419C"/>
              </a:solidFill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6133465" y="1779905"/>
            <a:ext cx="29083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x-none" altLang="zh-CN" sz="2800" spc="600" dirty="0">
                <a:solidFill>
                  <a:srgbClr val="0E419C"/>
                </a:solidFill>
                <a:cs typeface="+mn-ea"/>
                <a:sym typeface="+mn-lt"/>
              </a:rPr>
              <a:t>系统架构设计</a:t>
            </a:r>
            <a:endParaRPr lang="x-none" altLang="zh-CN" sz="2800" spc="600" dirty="0">
              <a:solidFill>
                <a:srgbClr val="0E419C"/>
              </a:solidFill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115050" y="3460750"/>
            <a:ext cx="32537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spc="300" dirty="0">
                <a:solidFill>
                  <a:schemeClr val="bg1">
                    <a:lumMod val="75000"/>
                  </a:schemeClr>
                </a:solidFill>
              </a:rPr>
              <a:t>Interaction design details</a:t>
            </a:r>
            <a:endParaRPr lang="en-US" altLang="zh-CN" sz="1200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281420" y="2203450"/>
            <a:ext cx="32537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spc="300" dirty="0">
                <a:solidFill>
                  <a:schemeClr val="bg1">
                    <a:lumMod val="75000"/>
                  </a:schemeClr>
                </a:solidFill>
              </a:rPr>
              <a:t>outline </a:t>
            </a:r>
            <a:r>
              <a:rPr lang="en-US" altLang="zh-CN" sz="1200" spc="300" dirty="0">
                <a:solidFill>
                  <a:schemeClr val="bg1">
                    <a:lumMod val="75000"/>
                  </a:schemeClr>
                </a:solidFill>
              </a:rPr>
              <a:t>design</a:t>
            </a:r>
            <a:endParaRPr lang="en-US" altLang="zh-CN" sz="1200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133465" y="955040"/>
            <a:ext cx="32537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spc="300" dirty="0">
                <a:solidFill>
                  <a:schemeClr val="bg1">
                    <a:lumMod val="75000"/>
                  </a:schemeClr>
                </a:solidFill>
                <a:sym typeface="+mn-lt"/>
              </a:rPr>
              <a:t>Prototype design</a:t>
            </a:r>
            <a:endParaRPr lang="zh-CN" altLang="en-US" sz="1200" spc="3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5" name="图片 4" descr="建筑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430" y="4187825"/>
            <a:ext cx="4592955" cy="267589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10488295" y="511810"/>
            <a:ext cx="730885" cy="3051175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noAutofit/>
          </a:bodyPr>
          <a:p>
            <a:r>
              <a:rPr lang="zh-CN" altLang="en-US" sz="2800">
                <a:solidFill>
                  <a:schemeClr val="tx2">
                    <a:lumMod val="60000"/>
                    <a:lumOff val="40000"/>
                  </a:schemeClr>
                </a:solidFill>
              </a:rPr>
              <a:t>表</a:t>
            </a:r>
            <a:endParaRPr lang="zh-CN" altLang="en-US" sz="28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zh-CN" altLang="en-US" sz="28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zh-CN" altLang="en-US" sz="28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800">
                <a:solidFill>
                  <a:schemeClr val="tx2">
                    <a:lumMod val="60000"/>
                    <a:lumOff val="40000"/>
                  </a:schemeClr>
                </a:solidFill>
              </a:rPr>
              <a:t>现</a:t>
            </a:r>
            <a:endParaRPr lang="zh-CN" altLang="en-US" sz="28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zh-CN" altLang="en-US" sz="28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zh-CN" altLang="en-US" sz="280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zh-CN" altLang="en-US" sz="2800">
                <a:solidFill>
                  <a:schemeClr val="tx2">
                    <a:lumMod val="60000"/>
                    <a:lumOff val="40000"/>
                  </a:schemeClr>
                </a:solidFill>
              </a:rPr>
              <a:t>层</a:t>
            </a:r>
            <a:endParaRPr lang="zh-CN" altLang="en-US" sz="28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同侧圆角矩形 38"/>
          <p:cNvSpPr/>
          <p:nvPr>
            <p:custDataLst>
              <p:tags r:id="rId1"/>
            </p:custDataLst>
          </p:nvPr>
        </p:nvSpPr>
        <p:spPr>
          <a:xfrm rot="5400000">
            <a:off x="7223760" y="-1856105"/>
            <a:ext cx="2759075" cy="6887210"/>
          </a:xfrm>
          <a:prstGeom prst="round2SameRect">
            <a:avLst/>
          </a:prstGeom>
          <a:gradFill>
            <a:gsLst>
              <a:gs pos="0">
                <a:srgbClr val="D1DCF0">
                  <a:alpha val="0"/>
                </a:srgbClr>
              </a:gs>
              <a:gs pos="0">
                <a:srgbClr val="BECEEA">
                  <a:alpha val="100000"/>
                </a:srgbClr>
              </a:gs>
              <a:gs pos="100000">
                <a:schemeClr val="accent1">
                  <a:lumMod val="5000"/>
                  <a:lumOff val="95000"/>
                  <a:alpha val="0"/>
                </a:schemeClr>
              </a:gs>
              <a:gs pos="0">
                <a:schemeClr val="accent1">
                  <a:lumMod val="0"/>
                  <a:lumOff val="100000"/>
                  <a:alpha val="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gradFill>
              <a:gsLst>
                <a:gs pos="100000">
                  <a:srgbClr val="D1DCF0">
                    <a:alpha val="100000"/>
                  </a:srgbClr>
                </a:gs>
                <a:gs pos="0">
                  <a:schemeClr val="accent1">
                    <a:lumMod val="5000"/>
                    <a:lumOff val="95000"/>
                  </a:schemeClr>
                </a:gs>
                <a:gs pos="48000">
                  <a:schemeClr val="bg1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0" name="图片 6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alphaModFix amt="47000"/>
          </a:blip>
          <a:stretch>
            <a:fillRect/>
          </a:stretch>
        </p:blipFill>
        <p:spPr>
          <a:xfrm>
            <a:off x="5160010" y="3005455"/>
            <a:ext cx="6886575" cy="1400175"/>
          </a:xfrm>
          <a:prstGeom prst="rect">
            <a:avLst/>
          </a:prstGeom>
          <a:gradFill>
            <a:gsLst>
              <a:gs pos="0">
                <a:srgbClr val="D1DCF0">
                  <a:alpha val="0"/>
                </a:srgbClr>
              </a:gs>
              <a:gs pos="0">
                <a:srgbClr val="BECEEA"/>
              </a:gs>
              <a:gs pos="100000">
                <a:schemeClr val="accent1">
                  <a:lumMod val="5000"/>
                  <a:lumOff val="95000"/>
                  <a:alpha val="0"/>
                </a:schemeClr>
              </a:gs>
              <a:gs pos="0">
                <a:schemeClr val="accent1">
                  <a:lumMod val="0"/>
                  <a:lumOff val="100000"/>
                  <a:alpha val="100000"/>
                </a:schemeClr>
              </a:gs>
              <a:gs pos="0">
                <a:schemeClr val="accent1">
                  <a:lumMod val="30000"/>
                  <a:lumOff val="70000"/>
                </a:schemeClr>
              </a:gs>
            </a:gsLst>
            <a:lin ang="12000000" scaled="0"/>
          </a:gradFill>
        </p:spPr>
      </p:pic>
      <p:sp>
        <p:nvSpPr>
          <p:cNvPr id="4" name="iṡ1íḋe"/>
          <p:cNvSpPr/>
          <p:nvPr/>
        </p:nvSpPr>
        <p:spPr>
          <a:xfrm>
            <a:off x="-11551" y="-1"/>
            <a:ext cx="4578845" cy="6858001"/>
          </a:xfrm>
          <a:prstGeom prst="rect">
            <a:avLst/>
          </a:prstGeom>
          <a:solidFill>
            <a:srgbClr val="0E419C"/>
          </a:solidFill>
          <a:ln>
            <a:noFill/>
          </a:ln>
          <a:effectLst>
            <a:outerShdw blurRad="762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87488" y="2553785"/>
            <a:ext cx="15696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spc="600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rPr>
              <a:t>目录</a:t>
            </a:r>
            <a:endParaRPr lang="zh-CN" altLang="en-US" sz="4800" spc="600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87488" y="3501008"/>
            <a:ext cx="17876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spc="600" dirty="0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14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983433" y="2346008"/>
            <a:ext cx="2592288" cy="1321975"/>
          </a:xfrm>
          <a:custGeom>
            <a:avLst/>
            <a:gdLst>
              <a:gd name="connsiteX0" fmla="*/ 0 w 7010400"/>
              <a:gd name="connsiteY0" fmla="*/ 0 h 1981384"/>
              <a:gd name="connsiteX1" fmla="*/ 7010400 w 7010400"/>
              <a:gd name="connsiteY1" fmla="*/ 0 h 1981384"/>
              <a:gd name="connsiteX2" fmla="*/ 7010400 w 7010400"/>
              <a:gd name="connsiteY2" fmla="*/ 1981384 h 1981384"/>
              <a:gd name="connsiteX3" fmla="*/ 6495669 w 7010400"/>
              <a:gd name="connsiteY3" fmla="*/ 1981384 h 1981384"/>
              <a:gd name="connsiteX4" fmla="*/ 6495669 w 7010400"/>
              <a:gd name="connsiteY4" fmla="*/ 1712044 h 1981384"/>
              <a:gd name="connsiteX5" fmla="*/ 514731 w 7010400"/>
              <a:gd name="connsiteY5" fmla="*/ 1712044 h 1981384"/>
              <a:gd name="connsiteX6" fmla="*/ 514731 w 7010400"/>
              <a:gd name="connsiteY6" fmla="*/ 1981384 h 1981384"/>
              <a:gd name="connsiteX7" fmla="*/ 0 w 7010400"/>
              <a:gd name="connsiteY7" fmla="*/ 1981384 h 1981384"/>
              <a:gd name="connsiteX0-1" fmla="*/ 0 w 7010400"/>
              <a:gd name="connsiteY0-2" fmla="*/ 0 h 1981384"/>
              <a:gd name="connsiteX1-3" fmla="*/ 7010400 w 7010400"/>
              <a:gd name="connsiteY1-4" fmla="*/ 0 h 1981384"/>
              <a:gd name="connsiteX2-5" fmla="*/ 7010400 w 7010400"/>
              <a:gd name="connsiteY2-6" fmla="*/ 1981384 h 1981384"/>
              <a:gd name="connsiteX3-7" fmla="*/ 6495669 w 7010400"/>
              <a:gd name="connsiteY3-8" fmla="*/ 1981384 h 1981384"/>
              <a:gd name="connsiteX4-9" fmla="*/ 6495669 w 7010400"/>
              <a:gd name="connsiteY4-10" fmla="*/ 1712044 h 1981384"/>
              <a:gd name="connsiteX5-11" fmla="*/ 514731 w 7010400"/>
              <a:gd name="connsiteY5-12" fmla="*/ 1981384 h 1981384"/>
              <a:gd name="connsiteX6-13" fmla="*/ 0 w 7010400"/>
              <a:gd name="connsiteY6-14" fmla="*/ 1981384 h 1981384"/>
              <a:gd name="connsiteX7-15" fmla="*/ 0 w 7010400"/>
              <a:gd name="connsiteY7-16" fmla="*/ 0 h 1981384"/>
              <a:gd name="connsiteX0-17" fmla="*/ 6495669 w 7010400"/>
              <a:gd name="connsiteY0-18" fmla="*/ 1712044 h 1981384"/>
              <a:gd name="connsiteX1-19" fmla="*/ 514731 w 7010400"/>
              <a:gd name="connsiteY1-20" fmla="*/ 1981384 h 1981384"/>
              <a:gd name="connsiteX2-21" fmla="*/ 0 w 7010400"/>
              <a:gd name="connsiteY2-22" fmla="*/ 1981384 h 1981384"/>
              <a:gd name="connsiteX3-23" fmla="*/ 0 w 7010400"/>
              <a:gd name="connsiteY3-24" fmla="*/ 0 h 1981384"/>
              <a:gd name="connsiteX4-25" fmla="*/ 7010400 w 7010400"/>
              <a:gd name="connsiteY4-26" fmla="*/ 0 h 1981384"/>
              <a:gd name="connsiteX5-27" fmla="*/ 7010400 w 7010400"/>
              <a:gd name="connsiteY5-28" fmla="*/ 1981384 h 1981384"/>
              <a:gd name="connsiteX6-29" fmla="*/ 6495669 w 7010400"/>
              <a:gd name="connsiteY6-30" fmla="*/ 1981384 h 1981384"/>
              <a:gd name="connsiteX7-31" fmla="*/ 6587109 w 7010400"/>
              <a:gd name="connsiteY7-32" fmla="*/ 1803484 h 1981384"/>
              <a:gd name="connsiteX0-33" fmla="*/ 577469 w 7010400"/>
              <a:gd name="connsiteY0-34" fmla="*/ 3629744 h 3629744"/>
              <a:gd name="connsiteX1-35" fmla="*/ 514731 w 7010400"/>
              <a:gd name="connsiteY1-36" fmla="*/ 1981384 h 3629744"/>
              <a:gd name="connsiteX2-37" fmla="*/ 0 w 7010400"/>
              <a:gd name="connsiteY2-38" fmla="*/ 1981384 h 3629744"/>
              <a:gd name="connsiteX3-39" fmla="*/ 0 w 7010400"/>
              <a:gd name="connsiteY3-40" fmla="*/ 0 h 3629744"/>
              <a:gd name="connsiteX4-41" fmla="*/ 7010400 w 7010400"/>
              <a:gd name="connsiteY4-42" fmla="*/ 0 h 3629744"/>
              <a:gd name="connsiteX5-43" fmla="*/ 7010400 w 7010400"/>
              <a:gd name="connsiteY5-44" fmla="*/ 1981384 h 3629744"/>
              <a:gd name="connsiteX6-45" fmla="*/ 6495669 w 7010400"/>
              <a:gd name="connsiteY6-46" fmla="*/ 1981384 h 3629744"/>
              <a:gd name="connsiteX7-47" fmla="*/ 6587109 w 7010400"/>
              <a:gd name="connsiteY7-48" fmla="*/ 1803484 h 3629744"/>
              <a:gd name="connsiteX0-49" fmla="*/ 514731 w 7010400"/>
              <a:gd name="connsiteY0-50" fmla="*/ 1981384 h 1981384"/>
              <a:gd name="connsiteX1-51" fmla="*/ 0 w 7010400"/>
              <a:gd name="connsiteY1-52" fmla="*/ 1981384 h 1981384"/>
              <a:gd name="connsiteX2-53" fmla="*/ 0 w 7010400"/>
              <a:gd name="connsiteY2-54" fmla="*/ 0 h 1981384"/>
              <a:gd name="connsiteX3-55" fmla="*/ 7010400 w 7010400"/>
              <a:gd name="connsiteY3-56" fmla="*/ 0 h 1981384"/>
              <a:gd name="connsiteX4-57" fmla="*/ 7010400 w 7010400"/>
              <a:gd name="connsiteY4-58" fmla="*/ 1981384 h 1981384"/>
              <a:gd name="connsiteX5-59" fmla="*/ 6495669 w 7010400"/>
              <a:gd name="connsiteY5-60" fmla="*/ 1981384 h 1981384"/>
              <a:gd name="connsiteX6-61" fmla="*/ 6587109 w 7010400"/>
              <a:gd name="connsiteY6-62" fmla="*/ 1803484 h 1981384"/>
              <a:gd name="connsiteX0-63" fmla="*/ 514731 w 7010400"/>
              <a:gd name="connsiteY0-64" fmla="*/ 1981384 h 1981384"/>
              <a:gd name="connsiteX1-65" fmla="*/ 0 w 7010400"/>
              <a:gd name="connsiteY1-66" fmla="*/ 1981384 h 1981384"/>
              <a:gd name="connsiteX2-67" fmla="*/ 0 w 7010400"/>
              <a:gd name="connsiteY2-68" fmla="*/ 0 h 1981384"/>
              <a:gd name="connsiteX3-69" fmla="*/ 7010400 w 7010400"/>
              <a:gd name="connsiteY3-70" fmla="*/ 0 h 1981384"/>
              <a:gd name="connsiteX4-71" fmla="*/ 7010400 w 7010400"/>
              <a:gd name="connsiteY4-72" fmla="*/ 1981384 h 1981384"/>
              <a:gd name="connsiteX5-73" fmla="*/ 6495669 w 7010400"/>
              <a:gd name="connsiteY5-74" fmla="*/ 1981384 h 1981384"/>
              <a:gd name="connsiteX0-75" fmla="*/ 1349388 w 7010400"/>
              <a:gd name="connsiteY0-76" fmla="*/ 1986143 h 1986143"/>
              <a:gd name="connsiteX1-77" fmla="*/ 0 w 7010400"/>
              <a:gd name="connsiteY1-78" fmla="*/ 1981384 h 1986143"/>
              <a:gd name="connsiteX2-79" fmla="*/ 0 w 7010400"/>
              <a:gd name="connsiteY2-80" fmla="*/ 0 h 1986143"/>
              <a:gd name="connsiteX3-81" fmla="*/ 7010400 w 7010400"/>
              <a:gd name="connsiteY3-82" fmla="*/ 0 h 1986143"/>
              <a:gd name="connsiteX4-83" fmla="*/ 7010400 w 7010400"/>
              <a:gd name="connsiteY4-84" fmla="*/ 1981384 h 1986143"/>
              <a:gd name="connsiteX5-85" fmla="*/ 6495669 w 7010400"/>
              <a:gd name="connsiteY5-86" fmla="*/ 1981384 h 1986143"/>
              <a:gd name="connsiteX0-87" fmla="*/ 1349388 w 7010400"/>
              <a:gd name="connsiteY0-88" fmla="*/ 1976626 h 1981384"/>
              <a:gd name="connsiteX1-89" fmla="*/ 0 w 7010400"/>
              <a:gd name="connsiteY1-90" fmla="*/ 1981384 h 1981384"/>
              <a:gd name="connsiteX2-91" fmla="*/ 0 w 7010400"/>
              <a:gd name="connsiteY2-92" fmla="*/ 0 h 1981384"/>
              <a:gd name="connsiteX3-93" fmla="*/ 7010400 w 7010400"/>
              <a:gd name="connsiteY3-94" fmla="*/ 0 h 1981384"/>
              <a:gd name="connsiteX4-95" fmla="*/ 7010400 w 7010400"/>
              <a:gd name="connsiteY4-96" fmla="*/ 1981384 h 1981384"/>
              <a:gd name="connsiteX5-97" fmla="*/ 6495669 w 7010400"/>
              <a:gd name="connsiteY5-98" fmla="*/ 1981384 h 1981384"/>
              <a:gd name="connsiteX0-99" fmla="*/ 1349388 w 7010400"/>
              <a:gd name="connsiteY0-100" fmla="*/ 1981385 h 1981385"/>
              <a:gd name="connsiteX1-101" fmla="*/ 0 w 7010400"/>
              <a:gd name="connsiteY1-102" fmla="*/ 1981384 h 1981385"/>
              <a:gd name="connsiteX2-103" fmla="*/ 0 w 7010400"/>
              <a:gd name="connsiteY2-104" fmla="*/ 0 h 1981385"/>
              <a:gd name="connsiteX3-105" fmla="*/ 7010400 w 7010400"/>
              <a:gd name="connsiteY3-106" fmla="*/ 0 h 1981385"/>
              <a:gd name="connsiteX4-107" fmla="*/ 7010400 w 7010400"/>
              <a:gd name="connsiteY4-108" fmla="*/ 1981384 h 1981385"/>
              <a:gd name="connsiteX5-109" fmla="*/ 6495669 w 7010400"/>
              <a:gd name="connsiteY5-110" fmla="*/ 1981384 h 1981385"/>
              <a:gd name="connsiteX0-111" fmla="*/ 1349388 w 7010400"/>
              <a:gd name="connsiteY0-112" fmla="*/ 1981385 h 1981385"/>
              <a:gd name="connsiteX1-113" fmla="*/ 0 w 7010400"/>
              <a:gd name="connsiteY1-114" fmla="*/ 1981384 h 1981385"/>
              <a:gd name="connsiteX2-115" fmla="*/ 0 w 7010400"/>
              <a:gd name="connsiteY2-116" fmla="*/ 0 h 1981385"/>
              <a:gd name="connsiteX3-117" fmla="*/ 7010400 w 7010400"/>
              <a:gd name="connsiteY3-118" fmla="*/ 0 h 1981385"/>
              <a:gd name="connsiteX4-119" fmla="*/ 7010400 w 7010400"/>
              <a:gd name="connsiteY4-120" fmla="*/ 1981384 h 1981385"/>
              <a:gd name="connsiteX5-121" fmla="*/ 5733943 w 7010400"/>
              <a:gd name="connsiteY5-122" fmla="*/ 1971866 h 1981385"/>
              <a:gd name="connsiteX0-123" fmla="*/ 1349388 w 7010400"/>
              <a:gd name="connsiteY0-124" fmla="*/ 1981385 h 1981385"/>
              <a:gd name="connsiteX1-125" fmla="*/ 0 w 7010400"/>
              <a:gd name="connsiteY1-126" fmla="*/ 1981384 h 1981385"/>
              <a:gd name="connsiteX2-127" fmla="*/ 0 w 7010400"/>
              <a:gd name="connsiteY2-128" fmla="*/ 0 h 1981385"/>
              <a:gd name="connsiteX3-129" fmla="*/ 7010400 w 7010400"/>
              <a:gd name="connsiteY3-130" fmla="*/ 0 h 1981385"/>
              <a:gd name="connsiteX4-131" fmla="*/ 7010400 w 7010400"/>
              <a:gd name="connsiteY4-132" fmla="*/ 1981384 h 1981385"/>
              <a:gd name="connsiteX5-133" fmla="*/ 5733943 w 7010400"/>
              <a:gd name="connsiteY5-134" fmla="*/ 1981384 h 1981385"/>
              <a:gd name="connsiteX0-1-1" fmla="*/ 1500505 w 7010400"/>
              <a:gd name="connsiteY0-2-2" fmla="*/ 1981385 h 1981385"/>
              <a:gd name="connsiteX1-3-3" fmla="*/ 0 w 7010400"/>
              <a:gd name="connsiteY1-4-4" fmla="*/ 1981384 h 1981385"/>
              <a:gd name="connsiteX2-5-5" fmla="*/ 0 w 7010400"/>
              <a:gd name="connsiteY2-6-6" fmla="*/ 0 h 1981385"/>
              <a:gd name="connsiteX3-7-7" fmla="*/ 7010400 w 7010400"/>
              <a:gd name="connsiteY3-8-8" fmla="*/ 0 h 1981385"/>
              <a:gd name="connsiteX4-9-9" fmla="*/ 7010400 w 7010400"/>
              <a:gd name="connsiteY4-10-10" fmla="*/ 1981384 h 1981385"/>
              <a:gd name="connsiteX5-11-11" fmla="*/ 5733943 w 7010400"/>
              <a:gd name="connsiteY5-12-12" fmla="*/ 1981384 h 1981385"/>
            </a:gdLst>
            <a:ahLst/>
            <a:cxnLst>
              <a:cxn ang="0">
                <a:pos x="connsiteX0-1-1" y="connsiteY0-2-2"/>
              </a:cxn>
              <a:cxn ang="0">
                <a:pos x="connsiteX1-3-3" y="connsiteY1-4-4"/>
              </a:cxn>
              <a:cxn ang="0">
                <a:pos x="connsiteX2-5-5" y="connsiteY2-6-6"/>
              </a:cxn>
              <a:cxn ang="0">
                <a:pos x="connsiteX3-7-7" y="connsiteY3-8-8"/>
              </a:cxn>
              <a:cxn ang="0">
                <a:pos x="connsiteX4-9-9" y="connsiteY4-10-10"/>
              </a:cxn>
              <a:cxn ang="0">
                <a:pos x="connsiteX5-11-11" y="connsiteY5-12-12"/>
              </a:cxn>
            </a:cxnLst>
            <a:rect l="l" t="t" r="r" b="b"/>
            <a:pathLst>
              <a:path w="7010400" h="1981385">
                <a:moveTo>
                  <a:pt x="1500505" y="1981385"/>
                </a:moveTo>
                <a:lnTo>
                  <a:pt x="0" y="1981384"/>
                </a:lnTo>
                <a:lnTo>
                  <a:pt x="0" y="0"/>
                </a:lnTo>
                <a:lnTo>
                  <a:pt x="7010400" y="0"/>
                </a:lnTo>
                <a:lnTo>
                  <a:pt x="7010400" y="1981384"/>
                </a:lnTo>
                <a:lnTo>
                  <a:pt x="5733943" y="1981384"/>
                </a:lnTo>
              </a:path>
            </a:pathLst>
          </a:cu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5504815" y="4609465"/>
            <a:ext cx="5018405" cy="863600"/>
            <a:chOff x="7695" y="6698"/>
            <a:chExt cx="7903" cy="1360"/>
          </a:xfrm>
        </p:grpSpPr>
        <p:sp>
          <p:nvSpPr>
            <p:cNvPr id="30" name="矩形: 圆角 29"/>
            <p:cNvSpPr/>
            <p:nvPr/>
          </p:nvSpPr>
          <p:spPr>
            <a:xfrm>
              <a:off x="7695" y="6698"/>
              <a:ext cx="7903" cy="1360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rgbClr val="133789"/>
                  </a:gs>
                  <a:gs pos="70000">
                    <a:srgbClr val="2A7DDA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1" name="组合 50"/>
            <p:cNvGrpSpPr/>
            <p:nvPr/>
          </p:nvGrpSpPr>
          <p:grpSpPr>
            <a:xfrm>
              <a:off x="7901" y="6792"/>
              <a:ext cx="6464" cy="1076"/>
              <a:chOff x="7901" y="6792"/>
              <a:chExt cx="6464" cy="1076"/>
            </a:xfrm>
          </p:grpSpPr>
          <p:sp>
            <p:nvSpPr>
              <p:cNvPr id="31" name="文本框 30"/>
              <p:cNvSpPr txBox="1"/>
              <p:nvPr/>
            </p:nvSpPr>
            <p:spPr>
              <a:xfrm>
                <a:off x="7901" y="6792"/>
                <a:ext cx="1340" cy="919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>
                <a:defPPr>
                  <a:defRPr lang="zh-CN"/>
                </a:defPPr>
                <a:lvl1pPr>
                  <a:defRPr sz="3200">
                    <a:gradFill flip="none" rotWithShape="1">
                      <a:gsLst>
                        <a:gs pos="0">
                          <a:srgbClr val="0070C0"/>
                        </a:gs>
                        <a:gs pos="100000">
                          <a:srgbClr val="133789"/>
                        </a:gs>
                      </a:gsLst>
                      <a:lin ang="10800000" scaled="1"/>
                      <a:tileRect/>
                    </a:gradFill>
                    <a:latin typeface="思源黑体 CN Bold" panose="020B0800000000000000" pitchFamily="34" charset="-122"/>
                    <a:ea typeface="思源黑体 CN Bold" panose="020B0800000000000000" pitchFamily="34" charset="-122"/>
                  </a:defRPr>
                </a:lvl1pPr>
              </a:lstStyle>
              <a:p>
                <a:pPr algn="ctr"/>
                <a:r>
                  <a:rPr lang="en-US" altLang="zh-CN">
                    <a:latin typeface="+mn-lt"/>
                    <a:ea typeface="+mn-ea"/>
                    <a:cs typeface="+mn-ea"/>
                    <a:sym typeface="+mn-lt"/>
                  </a:rPr>
                  <a:t>7</a:t>
                </a:r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grpSp>
            <p:nvGrpSpPr>
              <p:cNvPr id="50" name="组合 49"/>
              <p:cNvGrpSpPr/>
              <p:nvPr/>
            </p:nvGrpSpPr>
            <p:grpSpPr>
              <a:xfrm>
                <a:off x="9241" y="6828"/>
                <a:ext cx="5124" cy="1040"/>
                <a:chOff x="9241" y="6828"/>
                <a:chExt cx="5124" cy="1040"/>
              </a:xfrm>
            </p:grpSpPr>
            <p:sp>
              <p:nvSpPr>
                <p:cNvPr id="33" name="文本框 32"/>
                <p:cNvSpPr txBox="1"/>
                <p:nvPr/>
              </p:nvSpPr>
              <p:spPr>
                <a:xfrm>
                  <a:off x="9241" y="6828"/>
                  <a:ext cx="4643" cy="8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/>
                  <a:r>
                    <a:rPr lang="zh-CN" altLang="en-US" sz="2800" spc="600" dirty="0">
                      <a:solidFill>
                        <a:srgbClr val="0E419C"/>
                      </a:solidFill>
                      <a:cs typeface="+mn-ea"/>
                      <a:sym typeface="+mn-lt"/>
                    </a:rPr>
                    <a:t>总结与展望</a:t>
                  </a:r>
                  <a:endParaRPr lang="zh-CN" altLang="en-US" sz="2800" spc="600" dirty="0">
                    <a:solidFill>
                      <a:srgbClr val="0E419C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32" name="文本框 31"/>
                <p:cNvSpPr txBox="1"/>
                <p:nvPr/>
              </p:nvSpPr>
              <p:spPr>
                <a:xfrm>
                  <a:off x="9241" y="7434"/>
                  <a:ext cx="5124" cy="4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CN" sz="1200" spc="300" dirty="0">
                      <a:solidFill>
                        <a:schemeClr val="bg1">
                          <a:lumMod val="75000"/>
                        </a:schemeClr>
                      </a:solidFill>
                    </a:rPr>
                    <a:t>Feasibility analysis</a:t>
                  </a:r>
                  <a:endParaRPr lang="en-US" altLang="zh-CN" sz="1200" spc="300" dirty="0">
                    <a:solidFill>
                      <a:schemeClr val="bg1">
                        <a:lumMod val="75000"/>
                      </a:schemeClr>
                    </a:solidFill>
                  </a:endParaRPr>
                </a:p>
              </p:txBody>
            </p:sp>
          </p:grpSp>
        </p:grpSp>
      </p:grpSp>
      <p:grpSp>
        <p:nvGrpSpPr>
          <p:cNvPr id="57" name="组合 56"/>
          <p:cNvGrpSpPr/>
          <p:nvPr/>
        </p:nvGrpSpPr>
        <p:grpSpPr>
          <a:xfrm>
            <a:off x="5520055" y="3255010"/>
            <a:ext cx="5018405" cy="880110"/>
            <a:chOff x="7582" y="2642"/>
            <a:chExt cx="7903" cy="1386"/>
          </a:xfrm>
        </p:grpSpPr>
        <p:sp>
          <p:nvSpPr>
            <p:cNvPr id="26" name="矩形: 圆角 25"/>
            <p:cNvSpPr/>
            <p:nvPr/>
          </p:nvSpPr>
          <p:spPr>
            <a:xfrm>
              <a:off x="7582" y="2642"/>
              <a:ext cx="7903" cy="1360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rgbClr val="133789"/>
                  </a:gs>
                  <a:gs pos="70000">
                    <a:srgbClr val="2A7DDA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7901" y="2803"/>
              <a:ext cx="5783" cy="1015"/>
              <a:chOff x="7901" y="2803"/>
              <a:chExt cx="5783" cy="1015"/>
            </a:xfrm>
          </p:grpSpPr>
          <p:sp>
            <p:nvSpPr>
              <p:cNvPr id="27" name="文本框 26"/>
              <p:cNvSpPr txBox="1"/>
              <p:nvPr/>
            </p:nvSpPr>
            <p:spPr>
              <a:xfrm>
                <a:off x="7901" y="2899"/>
                <a:ext cx="1340" cy="919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>
                <a:defPPr>
                  <a:defRPr lang="zh-CN"/>
                </a:defPPr>
                <a:lvl1pPr>
                  <a:defRPr sz="3200">
                    <a:gradFill flip="none" rotWithShape="1">
                      <a:gsLst>
                        <a:gs pos="0">
                          <a:srgbClr val="0070C0"/>
                        </a:gs>
                        <a:gs pos="100000">
                          <a:srgbClr val="133789"/>
                        </a:gs>
                      </a:gsLst>
                      <a:lin ang="10800000" scaled="1"/>
                      <a:tileRect/>
                    </a:gradFill>
                    <a:latin typeface="思源黑体 CN Bold" panose="020B0800000000000000" pitchFamily="34" charset="-122"/>
                    <a:ea typeface="思源黑体 CN Bold" panose="020B0800000000000000" pitchFamily="34" charset="-122"/>
                  </a:defRPr>
                </a:lvl1pPr>
              </a:lstStyle>
              <a:p>
                <a:pPr algn="ctr"/>
                <a:r>
                  <a:rPr lang="en-US" altLang="zh-CN">
                    <a:latin typeface="+mn-lt"/>
                    <a:ea typeface="+mn-ea"/>
                    <a:cs typeface="+mn-ea"/>
                    <a:sym typeface="+mn-lt"/>
                  </a:rPr>
                  <a:t>6</a:t>
                </a:r>
                <a:endParaRPr lang="en-US" altLang="zh-CN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9104" y="2803"/>
                <a:ext cx="4580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x-none" altLang="zh-CN" sz="2800" spc="600" dirty="0">
                    <a:solidFill>
                      <a:srgbClr val="0E419C"/>
                    </a:solidFill>
                    <a:cs typeface="+mn-ea"/>
                    <a:sym typeface="+mn-lt"/>
                  </a:rPr>
                  <a:t>数据库设计</a:t>
                </a:r>
                <a:endParaRPr lang="x-none" altLang="zh-CN" sz="2800" spc="600" dirty="0">
                  <a:solidFill>
                    <a:srgbClr val="0E419C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7" name="文本框 36"/>
            <p:cNvSpPr txBox="1"/>
            <p:nvPr/>
          </p:nvSpPr>
          <p:spPr>
            <a:xfrm>
              <a:off x="9347" y="3594"/>
              <a:ext cx="5124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spc="300" dirty="0">
                  <a:solidFill>
                    <a:schemeClr val="bg1">
                      <a:lumMod val="75000"/>
                    </a:schemeClr>
                  </a:solidFill>
                </a:rPr>
                <a:t>outline </a:t>
              </a:r>
              <a:r>
                <a:rPr lang="en-US" altLang="zh-CN" sz="1200" spc="300" dirty="0">
                  <a:solidFill>
                    <a:schemeClr val="bg1">
                      <a:lumMod val="75000"/>
                    </a:schemeClr>
                  </a:solidFill>
                </a:rPr>
                <a:t>design</a:t>
              </a:r>
              <a:endParaRPr lang="en-US" altLang="zh-CN" sz="1200" spc="3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pic>
        <p:nvPicPr>
          <p:cNvPr id="5" name="图片 4" descr="建筑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430" y="4187825"/>
            <a:ext cx="4592955" cy="2675890"/>
          </a:xfrm>
          <a:prstGeom prst="rect">
            <a:avLst/>
          </a:prstGeom>
        </p:spPr>
      </p:pic>
      <p:grpSp>
        <p:nvGrpSpPr>
          <p:cNvPr id="54" name="组合 53"/>
          <p:cNvGrpSpPr/>
          <p:nvPr/>
        </p:nvGrpSpPr>
        <p:grpSpPr>
          <a:xfrm>
            <a:off x="5504815" y="629920"/>
            <a:ext cx="5059045" cy="868045"/>
            <a:chOff x="10133" y="5044"/>
            <a:chExt cx="7967" cy="1367"/>
          </a:xfrm>
        </p:grpSpPr>
        <p:sp>
          <p:nvSpPr>
            <p:cNvPr id="11" name="矩形: 圆角 29"/>
            <p:cNvSpPr/>
            <p:nvPr>
              <p:custDataLst>
                <p:tags r:id="rId5"/>
              </p:custDataLst>
            </p:nvPr>
          </p:nvSpPr>
          <p:spPr>
            <a:xfrm>
              <a:off x="10157" y="5044"/>
              <a:ext cx="7943" cy="136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rgbClr val="133789"/>
                  </a:gs>
                  <a:gs pos="70000">
                    <a:srgbClr val="2A7DDA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3" name="组合 52"/>
            <p:cNvGrpSpPr/>
            <p:nvPr/>
          </p:nvGrpSpPr>
          <p:grpSpPr>
            <a:xfrm>
              <a:off x="10133" y="5143"/>
              <a:ext cx="6189" cy="1267"/>
              <a:chOff x="10133" y="5143"/>
              <a:chExt cx="6189" cy="1267"/>
            </a:xfrm>
          </p:grpSpPr>
          <p:sp>
            <p:nvSpPr>
              <p:cNvPr id="12" name="文本框 11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0133" y="5235"/>
                <a:ext cx="1347" cy="919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>
                <a:defPPr>
                  <a:defRPr lang="zh-CN"/>
                </a:defPPr>
                <a:lvl1pPr>
                  <a:defRPr sz="3200">
                    <a:gradFill flip="none" rotWithShape="1">
                      <a:gsLst>
                        <a:gs pos="0">
                          <a:srgbClr val="0070C0"/>
                        </a:gs>
                        <a:gs pos="100000">
                          <a:srgbClr val="133789"/>
                        </a:gs>
                      </a:gsLst>
                      <a:lin ang="10800000" scaled="1"/>
                      <a:tileRect/>
                    </a:gradFill>
                    <a:latin typeface="思源黑体 CN Bold" panose="020B0800000000000000" pitchFamily="34" charset="-122"/>
                    <a:ea typeface="思源黑体 CN Bold" panose="020B0800000000000000" pitchFamily="34" charset="-122"/>
                  </a:defRPr>
                </a:lvl1pPr>
              </a:lstStyle>
              <a:p>
                <a:pPr algn="ctr"/>
                <a:r>
                  <a:rPr lang="en-US" altLang="zh-CN">
                    <a:latin typeface="+mn-lt"/>
                    <a:ea typeface="+mn-ea"/>
                    <a:cs typeface="+mn-ea"/>
                    <a:sym typeface="+mn-lt"/>
                  </a:rPr>
                  <a:t>4</a:t>
                </a:r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4" name="文本框 13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1182" y="5143"/>
                <a:ext cx="466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zh-CN" altLang="en-US" sz="2800" spc="600" dirty="0">
                    <a:solidFill>
                      <a:srgbClr val="0E419C"/>
                    </a:solidFill>
                    <a:cs typeface="+mn-ea"/>
                    <a:sym typeface="+mn-lt"/>
                  </a:rPr>
                  <a:t>业务流程设计</a:t>
                </a:r>
                <a:endParaRPr lang="zh-CN" altLang="en-US" sz="2800" spc="600" dirty="0">
                  <a:solidFill>
                    <a:srgbClr val="0E419C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文本框 15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1172" y="5976"/>
                <a:ext cx="5150" cy="4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spc="300" dirty="0">
                    <a:solidFill>
                      <a:schemeClr val="bg1">
                        <a:lumMod val="75000"/>
                      </a:schemeClr>
                    </a:solidFill>
                  </a:rPr>
                  <a:t>Feasibility analysis</a:t>
                </a:r>
                <a:endParaRPr lang="en-US" altLang="zh-CN" sz="1200" spc="3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</p:grpSp>
      </p:grpSp>
      <p:grpSp>
        <p:nvGrpSpPr>
          <p:cNvPr id="56" name="组合 55"/>
          <p:cNvGrpSpPr/>
          <p:nvPr/>
        </p:nvGrpSpPr>
        <p:grpSpPr>
          <a:xfrm>
            <a:off x="5520055" y="1942465"/>
            <a:ext cx="5043805" cy="868045"/>
            <a:chOff x="9815" y="10086"/>
            <a:chExt cx="7943" cy="1367"/>
          </a:xfrm>
        </p:grpSpPr>
        <p:sp>
          <p:nvSpPr>
            <p:cNvPr id="18" name="矩形: 圆角 29"/>
            <p:cNvSpPr/>
            <p:nvPr>
              <p:custDataLst>
                <p:tags r:id="rId9"/>
              </p:custDataLst>
            </p:nvPr>
          </p:nvSpPr>
          <p:spPr>
            <a:xfrm>
              <a:off x="9815" y="10086"/>
              <a:ext cx="7943" cy="1367"/>
            </a:xfrm>
            <a:prstGeom prst="roundRect">
              <a:avLst>
                <a:gd name="adj" fmla="val 50000"/>
              </a:avLst>
            </a:prstGeom>
            <a:noFill/>
            <a:ln>
              <a:gradFill flip="none" rotWithShape="1">
                <a:gsLst>
                  <a:gs pos="0">
                    <a:srgbClr val="133789"/>
                  </a:gs>
                  <a:gs pos="70000">
                    <a:srgbClr val="2A7DDA">
                      <a:alpha val="0"/>
                    </a:srgb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48" name="组合 47"/>
            <p:cNvGrpSpPr/>
            <p:nvPr/>
          </p:nvGrpSpPr>
          <p:grpSpPr>
            <a:xfrm>
              <a:off x="10042" y="10230"/>
              <a:ext cx="5686" cy="980"/>
              <a:chOff x="10042" y="10230"/>
              <a:chExt cx="5686" cy="980"/>
            </a:xfrm>
          </p:grpSpPr>
          <p:sp>
            <p:nvSpPr>
              <p:cNvPr id="20" name="文本框 19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10042" y="10291"/>
                <a:ext cx="1347" cy="919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>
                <a:defPPr>
                  <a:defRPr lang="zh-CN"/>
                </a:defPPr>
                <a:lvl1pPr>
                  <a:defRPr sz="3200">
                    <a:gradFill flip="none" rotWithShape="1">
                      <a:gsLst>
                        <a:gs pos="0">
                          <a:srgbClr val="0070C0"/>
                        </a:gs>
                        <a:gs pos="100000">
                          <a:srgbClr val="133789"/>
                        </a:gs>
                      </a:gsLst>
                      <a:lin ang="10800000" scaled="1"/>
                      <a:tileRect/>
                    </a:gradFill>
                    <a:latin typeface="思源黑体 CN Bold" panose="020B0800000000000000" pitchFamily="34" charset="-122"/>
                    <a:ea typeface="思源黑体 CN Bold" panose="020B0800000000000000" pitchFamily="34" charset="-122"/>
                  </a:defRPr>
                </a:lvl1pPr>
              </a:lstStyle>
              <a:p>
                <a:pPr algn="ctr"/>
                <a:r>
                  <a:rPr lang="en-US" altLang="zh-CN">
                    <a:latin typeface="+mn-lt"/>
                    <a:ea typeface="+mn-ea"/>
                    <a:cs typeface="+mn-ea"/>
                    <a:sym typeface="+mn-lt"/>
                  </a:rPr>
                  <a:t>5</a:t>
                </a:r>
                <a:endParaRPr lang="zh-CN" altLang="en-US"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1" name="文本框 20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11062" y="10230"/>
                <a:ext cx="4666" cy="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algn="l"/>
                <a:r>
                  <a:rPr lang="zh-CN" altLang="en-US" sz="2800" spc="600" dirty="0">
                    <a:solidFill>
                      <a:srgbClr val="0E419C"/>
                    </a:solidFill>
                    <a:cs typeface="+mn-ea"/>
                    <a:sym typeface="+mn-lt"/>
                  </a:rPr>
                  <a:t>系统结构设计</a:t>
                </a:r>
                <a:endParaRPr lang="zh-CN" altLang="en-US" sz="2800" spc="600" dirty="0">
                  <a:solidFill>
                    <a:srgbClr val="0E419C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1" name="文本框 40"/>
          <p:cNvSpPr txBox="1"/>
          <p:nvPr>
            <p:custDataLst>
              <p:tags r:id="rId12"/>
            </p:custDataLst>
          </p:nvPr>
        </p:nvSpPr>
        <p:spPr>
          <a:xfrm>
            <a:off x="10992485" y="3074035"/>
            <a:ext cx="734695" cy="227838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noAutofit/>
          </a:bodyPr>
          <a:p>
            <a:r>
              <a:rPr lang="zh-CN" altLang="en-US" sz="2800">
                <a:solidFill>
                  <a:schemeClr val="tx2">
                    <a:lumMod val="60000"/>
                    <a:lumOff val="40000"/>
                  </a:schemeClr>
                </a:solidFill>
              </a:rPr>
              <a:t>数据层</a:t>
            </a:r>
            <a:endParaRPr lang="zh-CN" altLang="en-US" sz="28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13"/>
            </p:custDataLst>
          </p:nvPr>
        </p:nvSpPr>
        <p:spPr>
          <a:xfrm>
            <a:off x="10908030" y="504825"/>
            <a:ext cx="734695" cy="227838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noAutofit/>
          </a:bodyPr>
          <a:p>
            <a:r>
              <a:rPr lang="zh-CN" altLang="en-US" sz="2800">
                <a:solidFill>
                  <a:schemeClr val="tx2">
                    <a:lumMod val="60000"/>
                    <a:lumOff val="40000"/>
                  </a:schemeClr>
                </a:solidFill>
              </a:rPr>
              <a:t>业务逻辑层</a:t>
            </a:r>
            <a:endParaRPr lang="zh-CN" altLang="en-US" sz="280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23315" y="188641"/>
            <a:ext cx="12222335" cy="6669360"/>
          </a:xfrm>
          <a:prstGeom prst="rect">
            <a:avLst/>
          </a:prstGeom>
          <a:blipFill dpi="0" rotWithShape="1">
            <a:blip r:embed="rId1">
              <a:alphaModFix amt="1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iṡ1íḋe"/>
          <p:cNvSpPr/>
          <p:nvPr/>
        </p:nvSpPr>
        <p:spPr>
          <a:xfrm>
            <a:off x="-11552" y="2389043"/>
            <a:ext cx="12215105" cy="2079914"/>
          </a:xfrm>
          <a:prstGeom prst="rect">
            <a:avLst/>
          </a:prstGeom>
          <a:solidFill>
            <a:srgbClr val="0E419C"/>
          </a:solidFill>
          <a:ln>
            <a:noFill/>
          </a:ln>
          <a:effectLst>
            <a:outerShdw blurRad="101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18672" y="3083379"/>
            <a:ext cx="2926080" cy="1235700"/>
            <a:chOff x="980119" y="2267746"/>
            <a:chExt cx="2926080" cy="1235700"/>
          </a:xfrm>
        </p:grpSpPr>
        <p:sp>
          <p:nvSpPr>
            <p:cNvPr id="7" name="文本框 6"/>
            <p:cNvSpPr txBox="1"/>
            <p:nvPr/>
          </p:nvSpPr>
          <p:spPr>
            <a:xfrm>
              <a:off x="980119" y="2267746"/>
              <a:ext cx="2926080" cy="829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x-none" altLang="zh-CN" sz="4800" spc="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项目概述</a:t>
              </a:r>
              <a:endParaRPr lang="x-none" altLang="zh-CN" sz="4800" spc="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03943" y="3196741"/>
              <a:ext cx="2707005" cy="3067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chemeClr val="bg1"/>
                  </a:solidFill>
                  <a:cs typeface="+mn-ea"/>
                  <a:sym typeface="+mn-lt"/>
                </a:rPr>
                <a:t>Project overview</a:t>
              </a:r>
              <a:endParaRPr lang="en-US" altLang="zh-CN" sz="1400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 flipV="1">
            <a:off x="5211363" y="1431670"/>
            <a:ext cx="1530746" cy="1501386"/>
            <a:chOff x="6095999" y="760163"/>
            <a:chExt cx="1530746" cy="1501386"/>
          </a:xfrm>
          <a:effectLst>
            <a:outerShdw blurRad="50800" dist="38100" dir="18900000" algn="bl" rotWithShape="0">
              <a:prstClr val="black">
                <a:alpha val="3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6095999" y="760163"/>
              <a:ext cx="1530746" cy="1495808"/>
            </a:xfrm>
            <a:prstGeom prst="ellipse">
              <a:avLst/>
            </a:prstGeom>
            <a:gradFill flip="none" rotWithShape="1">
              <a:gsLst>
                <a:gs pos="6000">
                  <a:srgbClr val="0E419C"/>
                </a:gs>
                <a:gs pos="100000">
                  <a:schemeClr val="accent1">
                    <a:lumMod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6176912" y="923874"/>
              <a:ext cx="1368920" cy="13376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640785" y="1548353"/>
            <a:ext cx="67678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rgbClr val="0E419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1</a:t>
            </a:r>
            <a:endParaRPr lang="zh-CN" altLang="en-US" sz="6600" b="1" dirty="0">
              <a:solidFill>
                <a:srgbClr val="0E419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860543" y="1665214"/>
            <a:ext cx="3186598" cy="464504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444500" sx="102000" sy="102000" algn="ctr" rotWithShape="0">
              <a:srgbClr val="0F4C98">
                <a:alpha val="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4502701" y="1665214"/>
            <a:ext cx="3186598" cy="464504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444500" sx="102000" sy="102000" algn="ctr" rotWithShape="0">
              <a:srgbClr val="0F4C98">
                <a:alpha val="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8152398" y="1637093"/>
            <a:ext cx="3186598" cy="4645049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444500" sx="102000" sy="102000" algn="ctr" rotWithShape="0">
              <a:srgbClr val="0F4C98">
                <a:alpha val="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4851" y="1864327"/>
            <a:ext cx="2130424" cy="213343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6325" y="1864327"/>
            <a:ext cx="2130424" cy="213343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62231" y="1864327"/>
            <a:ext cx="2130424" cy="2133432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057570" y="3970411"/>
            <a:ext cx="281718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000" b="1" spc="225" dirty="0">
                <a:solidFill>
                  <a:prstClr val="black"/>
                </a:solidFill>
                <a:cs typeface="+mn-ea"/>
                <a:sym typeface="+mn-lt"/>
              </a:rPr>
              <a:t>项目背景</a:t>
            </a:r>
            <a:endParaRPr lang="zh-CN" altLang="en-US" sz="2000" b="1" spc="225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687410" y="3970411"/>
            <a:ext cx="281718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spc="225" dirty="0">
                <a:solidFill>
                  <a:prstClr val="black"/>
                </a:solidFill>
                <a:cs typeface="+mn-ea"/>
                <a:sym typeface="+mn-lt"/>
              </a:rPr>
              <a:t>目标用户</a:t>
            </a:r>
            <a:endParaRPr lang="zh-CN" altLang="en-US" sz="2000" b="1" spc="225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329952" y="3970411"/>
            <a:ext cx="281718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2000" b="1" spc="225" dirty="0">
                <a:solidFill>
                  <a:prstClr val="black"/>
                </a:solidFill>
                <a:cs typeface="+mn-ea"/>
                <a:sym typeface="+mn-lt"/>
              </a:rPr>
              <a:t>核心功能</a:t>
            </a:r>
            <a:endParaRPr lang="zh-CN" altLang="en-US" sz="2000" b="1" spc="225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710763" y="2171411"/>
            <a:ext cx="1498600" cy="1498600"/>
          </a:xfrm>
          <a:prstGeom prst="ellipse">
            <a:avLst/>
          </a:prstGeom>
          <a:gradFill>
            <a:gsLst>
              <a:gs pos="0">
                <a:srgbClr val="0E419C"/>
              </a:gs>
              <a:gs pos="100000">
                <a:srgbClr val="64AFFD"/>
              </a:gs>
            </a:gsLst>
            <a:lin ang="5400000" scaled="0"/>
          </a:gradFill>
          <a:ln>
            <a:noFill/>
          </a:ln>
          <a:effectLst>
            <a:outerShdw blurRad="292100" sx="102000" sy="102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5775311" y="2604490"/>
            <a:ext cx="625490" cy="625742"/>
            <a:chOff x="5697681" y="2526829"/>
            <a:chExt cx="780749" cy="781064"/>
          </a:xfrm>
        </p:grpSpPr>
        <p:sp>
          <p:nvSpPr>
            <p:cNvPr id="20" name="任意多边形: 形状 19"/>
            <p:cNvSpPr/>
            <p:nvPr/>
          </p:nvSpPr>
          <p:spPr>
            <a:xfrm>
              <a:off x="5775582" y="2526829"/>
              <a:ext cx="624789" cy="495065"/>
            </a:xfrm>
            <a:custGeom>
              <a:avLst/>
              <a:gdLst>
                <a:gd name="connsiteX0" fmla="*/ 19524 w 624789"/>
                <a:gd name="connsiteY0" fmla="*/ 332021 h 495065"/>
                <a:gd name="connsiteX1" fmla="*/ 39047 w 624789"/>
                <a:gd name="connsiteY1" fmla="*/ 312498 h 495065"/>
                <a:gd name="connsiteX2" fmla="*/ 312401 w 624789"/>
                <a:gd name="connsiteY2" fmla="*/ 39189 h 495065"/>
                <a:gd name="connsiteX3" fmla="*/ 585709 w 624789"/>
                <a:gd name="connsiteY3" fmla="*/ 312543 h 495065"/>
                <a:gd name="connsiteX4" fmla="*/ 540024 w 624789"/>
                <a:gd name="connsiteY4" fmla="*/ 463805 h 495065"/>
                <a:gd name="connsiteX5" fmla="*/ 543891 w 624789"/>
                <a:gd name="connsiteY5" fmla="*/ 491144 h 495065"/>
                <a:gd name="connsiteX6" fmla="*/ 571229 w 624789"/>
                <a:gd name="connsiteY6" fmla="*/ 487277 h 495065"/>
                <a:gd name="connsiteX7" fmla="*/ 572433 w 624789"/>
                <a:gd name="connsiteY7" fmla="*/ 485477 h 495065"/>
                <a:gd name="connsiteX8" fmla="*/ 485443 w 624789"/>
                <a:gd name="connsiteY8" fmla="*/ 52357 h 495065"/>
                <a:gd name="connsiteX9" fmla="*/ 52323 w 624789"/>
                <a:gd name="connsiteY9" fmla="*/ 139346 h 495065"/>
                <a:gd name="connsiteX10" fmla="*/ 0 w 624789"/>
                <a:gd name="connsiteY10" fmla="*/ 312498 h 495065"/>
                <a:gd name="connsiteX11" fmla="*/ 19524 w 624789"/>
                <a:gd name="connsiteY11" fmla="*/ 332021 h 49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89" h="495065">
                  <a:moveTo>
                    <a:pt x="19524" y="332021"/>
                  </a:moveTo>
                  <a:cubicBezTo>
                    <a:pt x="30306" y="332021"/>
                    <a:pt x="39047" y="323280"/>
                    <a:pt x="39047" y="312498"/>
                  </a:cubicBezTo>
                  <a:cubicBezTo>
                    <a:pt x="39060" y="161541"/>
                    <a:pt x="161445" y="39177"/>
                    <a:pt x="312401" y="39189"/>
                  </a:cubicBezTo>
                  <a:cubicBezTo>
                    <a:pt x="463357" y="39202"/>
                    <a:pt x="585721" y="161586"/>
                    <a:pt x="585709" y="312543"/>
                  </a:cubicBezTo>
                  <a:cubicBezTo>
                    <a:pt x="585704" y="366362"/>
                    <a:pt x="569812" y="418982"/>
                    <a:pt x="540024" y="463805"/>
                  </a:cubicBezTo>
                  <a:cubicBezTo>
                    <a:pt x="533542" y="472422"/>
                    <a:pt x="535273" y="484663"/>
                    <a:pt x="543891" y="491144"/>
                  </a:cubicBezTo>
                  <a:cubicBezTo>
                    <a:pt x="552508" y="497625"/>
                    <a:pt x="564748" y="495893"/>
                    <a:pt x="571229" y="487277"/>
                  </a:cubicBezTo>
                  <a:cubicBezTo>
                    <a:pt x="571663" y="486699"/>
                    <a:pt x="572065" y="486098"/>
                    <a:pt x="572433" y="485477"/>
                  </a:cubicBezTo>
                  <a:cubicBezTo>
                    <a:pt x="668014" y="341853"/>
                    <a:pt x="629067" y="147938"/>
                    <a:pt x="485443" y="52357"/>
                  </a:cubicBezTo>
                  <a:cubicBezTo>
                    <a:pt x="341819" y="-43225"/>
                    <a:pt x="147904" y="-4278"/>
                    <a:pt x="52323" y="139346"/>
                  </a:cubicBezTo>
                  <a:cubicBezTo>
                    <a:pt x="18188" y="190640"/>
                    <a:pt x="-17" y="250883"/>
                    <a:pt x="0" y="312498"/>
                  </a:cubicBezTo>
                  <a:cubicBezTo>
                    <a:pt x="0" y="323280"/>
                    <a:pt x="8741" y="332021"/>
                    <a:pt x="19524" y="332021"/>
                  </a:cubicBezTo>
                  <a:close/>
                </a:path>
              </a:pathLst>
            </a:custGeom>
            <a:solidFill>
              <a:schemeClr val="bg1"/>
            </a:solidFill>
            <a:ln w="76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1" name="任意多边形: 形状 20"/>
            <p:cNvSpPr/>
            <p:nvPr/>
          </p:nvSpPr>
          <p:spPr>
            <a:xfrm>
              <a:off x="5964766" y="2675328"/>
              <a:ext cx="246387" cy="378173"/>
            </a:xfrm>
            <a:custGeom>
              <a:avLst/>
              <a:gdLst>
                <a:gd name="connsiteX0" fmla="*/ 218860 w 246387"/>
                <a:gd name="connsiteY0" fmla="*/ 0 h 378173"/>
                <a:gd name="connsiteX1" fmla="*/ 123194 w 246387"/>
                <a:gd name="connsiteY1" fmla="*/ 95666 h 378173"/>
                <a:gd name="connsiteX2" fmla="*/ 27528 w 246387"/>
                <a:gd name="connsiteY2" fmla="*/ 0 h 378173"/>
                <a:gd name="connsiteX3" fmla="*/ 0 w 246387"/>
                <a:gd name="connsiteY3" fmla="*/ 27724 h 378173"/>
                <a:gd name="connsiteX4" fmla="*/ 77118 w 246387"/>
                <a:gd name="connsiteY4" fmla="*/ 104842 h 378173"/>
                <a:gd name="connsiteX5" fmla="*/ 6052 w 246387"/>
                <a:gd name="connsiteY5" fmla="*/ 104842 h 378173"/>
                <a:gd name="connsiteX6" fmla="*/ 6052 w 246387"/>
                <a:gd name="connsiteY6" fmla="*/ 143889 h 378173"/>
                <a:gd name="connsiteX7" fmla="*/ 103670 w 246387"/>
                <a:gd name="connsiteY7" fmla="*/ 143889 h 378173"/>
                <a:gd name="connsiteX8" fmla="*/ 103670 w 246387"/>
                <a:gd name="connsiteY8" fmla="*/ 195627 h 378173"/>
                <a:gd name="connsiteX9" fmla="*/ 5857 w 246387"/>
                <a:gd name="connsiteY9" fmla="*/ 195627 h 378173"/>
                <a:gd name="connsiteX10" fmla="*/ 5857 w 246387"/>
                <a:gd name="connsiteY10" fmla="*/ 234674 h 378173"/>
                <a:gd name="connsiteX11" fmla="*/ 103670 w 246387"/>
                <a:gd name="connsiteY11" fmla="*/ 234674 h 378173"/>
                <a:gd name="connsiteX12" fmla="*/ 103670 w 246387"/>
                <a:gd name="connsiteY12" fmla="*/ 378173 h 378173"/>
                <a:gd name="connsiteX13" fmla="*/ 142718 w 246387"/>
                <a:gd name="connsiteY13" fmla="*/ 378173 h 378173"/>
                <a:gd name="connsiteX14" fmla="*/ 142718 w 246387"/>
                <a:gd name="connsiteY14" fmla="*/ 234674 h 378173"/>
                <a:gd name="connsiteX15" fmla="*/ 240140 w 246387"/>
                <a:gd name="connsiteY15" fmla="*/ 234674 h 378173"/>
                <a:gd name="connsiteX16" fmla="*/ 240140 w 246387"/>
                <a:gd name="connsiteY16" fmla="*/ 195627 h 378173"/>
                <a:gd name="connsiteX17" fmla="*/ 142718 w 246387"/>
                <a:gd name="connsiteY17" fmla="*/ 195627 h 378173"/>
                <a:gd name="connsiteX18" fmla="*/ 142718 w 246387"/>
                <a:gd name="connsiteY18" fmla="*/ 143889 h 378173"/>
                <a:gd name="connsiteX19" fmla="*/ 240335 w 246387"/>
                <a:gd name="connsiteY19" fmla="*/ 143889 h 378173"/>
                <a:gd name="connsiteX20" fmla="*/ 240335 w 246387"/>
                <a:gd name="connsiteY20" fmla="*/ 104842 h 378173"/>
                <a:gd name="connsiteX21" fmla="*/ 169270 w 246387"/>
                <a:gd name="connsiteY21" fmla="*/ 104842 h 378173"/>
                <a:gd name="connsiteX22" fmla="*/ 246388 w 246387"/>
                <a:gd name="connsiteY22" fmla="*/ 27724 h 378173"/>
                <a:gd name="connsiteX23" fmla="*/ 218860 w 246387"/>
                <a:gd name="connsiteY23" fmla="*/ 0 h 37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6387" h="378173">
                  <a:moveTo>
                    <a:pt x="218860" y="0"/>
                  </a:moveTo>
                  <a:lnTo>
                    <a:pt x="123194" y="95666"/>
                  </a:lnTo>
                  <a:lnTo>
                    <a:pt x="27528" y="0"/>
                  </a:lnTo>
                  <a:lnTo>
                    <a:pt x="0" y="27724"/>
                  </a:lnTo>
                  <a:lnTo>
                    <a:pt x="77118" y="104842"/>
                  </a:lnTo>
                  <a:lnTo>
                    <a:pt x="6052" y="104842"/>
                  </a:lnTo>
                  <a:lnTo>
                    <a:pt x="6052" y="143889"/>
                  </a:lnTo>
                  <a:lnTo>
                    <a:pt x="103670" y="143889"/>
                  </a:lnTo>
                  <a:lnTo>
                    <a:pt x="103670" y="195627"/>
                  </a:lnTo>
                  <a:lnTo>
                    <a:pt x="5857" y="195627"/>
                  </a:lnTo>
                  <a:lnTo>
                    <a:pt x="5857" y="234674"/>
                  </a:lnTo>
                  <a:lnTo>
                    <a:pt x="103670" y="234674"/>
                  </a:lnTo>
                  <a:lnTo>
                    <a:pt x="103670" y="378173"/>
                  </a:lnTo>
                  <a:lnTo>
                    <a:pt x="142718" y="378173"/>
                  </a:lnTo>
                  <a:lnTo>
                    <a:pt x="142718" y="234674"/>
                  </a:lnTo>
                  <a:lnTo>
                    <a:pt x="240140" y="234674"/>
                  </a:lnTo>
                  <a:lnTo>
                    <a:pt x="240140" y="195627"/>
                  </a:lnTo>
                  <a:lnTo>
                    <a:pt x="142718" y="195627"/>
                  </a:lnTo>
                  <a:lnTo>
                    <a:pt x="142718" y="143889"/>
                  </a:lnTo>
                  <a:lnTo>
                    <a:pt x="240335" y="143889"/>
                  </a:lnTo>
                  <a:lnTo>
                    <a:pt x="240335" y="104842"/>
                  </a:lnTo>
                  <a:lnTo>
                    <a:pt x="169270" y="104842"/>
                  </a:lnTo>
                  <a:lnTo>
                    <a:pt x="246388" y="27724"/>
                  </a:lnTo>
                  <a:lnTo>
                    <a:pt x="218860" y="0"/>
                  </a:lnTo>
                  <a:close/>
                </a:path>
              </a:pathLst>
            </a:custGeom>
            <a:solidFill>
              <a:schemeClr val="bg1"/>
            </a:solidFill>
            <a:ln w="76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5697681" y="2949830"/>
              <a:ext cx="780749" cy="358063"/>
            </a:xfrm>
            <a:custGeom>
              <a:avLst/>
              <a:gdLst>
                <a:gd name="connsiteX0" fmla="*/ 759861 w 780749"/>
                <a:gd name="connsiteY0" fmla="*/ 182351 h 358063"/>
                <a:gd name="connsiteX1" fmla="*/ 755565 w 780749"/>
                <a:gd name="connsiteY1" fmla="*/ 180593 h 358063"/>
                <a:gd name="connsiteX2" fmla="*/ 521283 w 780749"/>
                <a:gd name="connsiteY2" fmla="*/ 81219 h 358063"/>
                <a:gd name="connsiteX3" fmla="*/ 476769 w 780749"/>
                <a:gd name="connsiteY3" fmla="*/ 71456 h 358063"/>
                <a:gd name="connsiteX4" fmla="*/ 440845 w 780749"/>
                <a:gd name="connsiteY4" fmla="*/ 162241 h 358063"/>
                <a:gd name="connsiteX5" fmla="*/ 483407 w 780749"/>
                <a:gd name="connsiteY5" fmla="*/ 220812 h 358063"/>
                <a:gd name="connsiteX6" fmla="*/ 481753 w 780749"/>
                <a:gd name="connsiteY6" fmla="*/ 228364 h 358063"/>
                <a:gd name="connsiteX7" fmla="*/ 478330 w 780749"/>
                <a:gd name="connsiteY7" fmla="*/ 229207 h 358063"/>
                <a:gd name="connsiteX8" fmla="*/ 432450 w 780749"/>
                <a:gd name="connsiteY8" fmla="*/ 229207 h 358063"/>
                <a:gd name="connsiteX9" fmla="*/ 111091 w 780749"/>
                <a:gd name="connsiteY9" fmla="*/ 52909 h 358063"/>
                <a:gd name="connsiteX10" fmla="*/ 38854 w 780749"/>
                <a:gd name="connsiteY10" fmla="*/ 0 h 358063"/>
                <a:gd name="connsiteX11" fmla="*/ 3321 w 780749"/>
                <a:gd name="connsiteY11" fmla="*/ 114799 h 358063"/>
                <a:gd name="connsiteX12" fmla="*/ 338541 w 780749"/>
                <a:gd name="connsiteY12" fmla="*/ 358063 h 358063"/>
                <a:gd name="connsiteX13" fmla="*/ 741704 w 780749"/>
                <a:gd name="connsiteY13" fmla="*/ 358063 h 358063"/>
                <a:gd name="connsiteX14" fmla="*/ 780750 w 780749"/>
                <a:gd name="connsiteY14" fmla="*/ 322140 h 358063"/>
                <a:gd name="connsiteX15" fmla="*/ 780750 w 780749"/>
                <a:gd name="connsiteY15" fmla="*/ 214564 h 358063"/>
                <a:gd name="connsiteX16" fmla="*/ 759861 w 780749"/>
                <a:gd name="connsiteY16" fmla="*/ 182351 h 358063"/>
                <a:gd name="connsiteX17" fmla="*/ 741704 w 780749"/>
                <a:gd name="connsiteY17" fmla="*/ 319016 h 358063"/>
                <a:gd name="connsiteX18" fmla="*/ 340299 w 780749"/>
                <a:gd name="connsiteY18" fmla="*/ 319016 h 358063"/>
                <a:gd name="connsiteX19" fmla="*/ 40611 w 780749"/>
                <a:gd name="connsiteY19" fmla="*/ 104256 h 358063"/>
                <a:gd name="connsiteX20" fmla="*/ 43930 w 780749"/>
                <a:gd name="connsiteY20" fmla="*/ 42561 h 358063"/>
                <a:gd name="connsiteX21" fmla="*/ 81025 w 780749"/>
                <a:gd name="connsiteY21" fmla="*/ 78290 h 358063"/>
                <a:gd name="connsiteX22" fmla="*/ 429326 w 780749"/>
                <a:gd name="connsiteY22" fmla="*/ 268450 h 358063"/>
                <a:gd name="connsiteX23" fmla="*/ 478330 w 780749"/>
                <a:gd name="connsiteY23" fmla="*/ 268450 h 358063"/>
                <a:gd name="connsiteX24" fmla="*/ 517378 w 780749"/>
                <a:gd name="connsiteY24" fmla="*/ 244241 h 358063"/>
                <a:gd name="connsiteX25" fmla="*/ 514840 w 780749"/>
                <a:gd name="connsiteY25" fmla="*/ 199141 h 358063"/>
                <a:gd name="connsiteX26" fmla="*/ 474426 w 780749"/>
                <a:gd name="connsiteY26" fmla="*/ 143304 h 358063"/>
                <a:gd name="connsiteX27" fmla="*/ 466226 w 780749"/>
                <a:gd name="connsiteY27" fmla="*/ 113237 h 358063"/>
                <a:gd name="connsiteX28" fmla="*/ 476769 w 780749"/>
                <a:gd name="connsiteY28" fmla="*/ 111675 h 358063"/>
                <a:gd name="connsiteX29" fmla="*/ 506054 w 780749"/>
                <a:gd name="connsiteY29" fmla="*/ 118313 h 358063"/>
                <a:gd name="connsiteX30" fmla="*/ 740337 w 780749"/>
                <a:gd name="connsiteY30" fmla="*/ 217689 h 358063"/>
                <a:gd name="connsiteX31" fmla="*/ 741899 w 780749"/>
                <a:gd name="connsiteY31" fmla="*/ 217689 h 35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780749" h="358063">
                  <a:moveTo>
                    <a:pt x="759861" y="182351"/>
                  </a:moveTo>
                  <a:lnTo>
                    <a:pt x="755565" y="180593"/>
                  </a:lnTo>
                  <a:lnTo>
                    <a:pt x="521283" y="81219"/>
                  </a:lnTo>
                  <a:cubicBezTo>
                    <a:pt x="507227" y="75081"/>
                    <a:pt x="492102" y="71765"/>
                    <a:pt x="476769" y="71456"/>
                  </a:cubicBezTo>
                  <a:cubicBezTo>
                    <a:pt x="437722" y="71456"/>
                    <a:pt x="409022" y="98204"/>
                    <a:pt x="440845" y="162241"/>
                  </a:cubicBezTo>
                  <a:lnTo>
                    <a:pt x="483407" y="220812"/>
                  </a:lnTo>
                  <a:cubicBezTo>
                    <a:pt x="485035" y="223354"/>
                    <a:pt x="484295" y="226736"/>
                    <a:pt x="481753" y="228364"/>
                  </a:cubicBezTo>
                  <a:cubicBezTo>
                    <a:pt x="480737" y="229015"/>
                    <a:pt x="479533" y="229311"/>
                    <a:pt x="478330" y="229207"/>
                  </a:cubicBezTo>
                  <a:lnTo>
                    <a:pt x="432450" y="229207"/>
                  </a:lnTo>
                  <a:cubicBezTo>
                    <a:pt x="294418" y="221398"/>
                    <a:pt x="189186" y="146622"/>
                    <a:pt x="111091" y="52909"/>
                  </a:cubicBezTo>
                  <a:cubicBezTo>
                    <a:pt x="77901" y="14253"/>
                    <a:pt x="55449" y="0"/>
                    <a:pt x="38854" y="0"/>
                  </a:cubicBezTo>
                  <a:cubicBezTo>
                    <a:pt x="-3317" y="0"/>
                    <a:pt x="-3512" y="91175"/>
                    <a:pt x="3321" y="114799"/>
                  </a:cubicBezTo>
                  <a:cubicBezTo>
                    <a:pt x="30459" y="208707"/>
                    <a:pt x="94496" y="346348"/>
                    <a:pt x="338541" y="358063"/>
                  </a:cubicBezTo>
                  <a:lnTo>
                    <a:pt x="741704" y="358063"/>
                  </a:lnTo>
                  <a:cubicBezTo>
                    <a:pt x="762106" y="358132"/>
                    <a:pt x="779117" y="342473"/>
                    <a:pt x="780750" y="322140"/>
                  </a:cubicBezTo>
                  <a:lnTo>
                    <a:pt x="780750" y="214564"/>
                  </a:lnTo>
                  <a:cubicBezTo>
                    <a:pt x="780689" y="200665"/>
                    <a:pt x="772527" y="188078"/>
                    <a:pt x="759861" y="182351"/>
                  </a:cubicBezTo>
                  <a:close/>
                  <a:moveTo>
                    <a:pt x="741704" y="319016"/>
                  </a:moveTo>
                  <a:lnTo>
                    <a:pt x="340299" y="319016"/>
                  </a:lnTo>
                  <a:cubicBezTo>
                    <a:pt x="126906" y="308863"/>
                    <a:pt x="68139" y="198751"/>
                    <a:pt x="40611" y="104256"/>
                  </a:cubicBezTo>
                  <a:cubicBezTo>
                    <a:pt x="37411" y="83684"/>
                    <a:pt x="38541" y="62671"/>
                    <a:pt x="43930" y="42561"/>
                  </a:cubicBezTo>
                  <a:cubicBezTo>
                    <a:pt x="57999" y="52564"/>
                    <a:pt x="70501" y="64606"/>
                    <a:pt x="81025" y="78290"/>
                  </a:cubicBezTo>
                  <a:cubicBezTo>
                    <a:pt x="179619" y="196407"/>
                    <a:pt x="296956" y="260445"/>
                    <a:pt x="429326" y="268450"/>
                  </a:cubicBezTo>
                  <a:lnTo>
                    <a:pt x="478330" y="268450"/>
                  </a:lnTo>
                  <a:cubicBezTo>
                    <a:pt x="494789" y="268111"/>
                    <a:pt x="509756" y="258832"/>
                    <a:pt x="517378" y="244241"/>
                  </a:cubicBezTo>
                  <a:cubicBezTo>
                    <a:pt x="524831" y="229872"/>
                    <a:pt x="523858" y="212583"/>
                    <a:pt x="514840" y="199141"/>
                  </a:cubicBezTo>
                  <a:lnTo>
                    <a:pt x="474426" y="143304"/>
                  </a:lnTo>
                  <a:cubicBezTo>
                    <a:pt x="469028" y="134206"/>
                    <a:pt x="466194" y="123815"/>
                    <a:pt x="466226" y="113237"/>
                  </a:cubicBezTo>
                  <a:cubicBezTo>
                    <a:pt x="469607" y="112044"/>
                    <a:pt x="473187" y="111514"/>
                    <a:pt x="476769" y="111675"/>
                  </a:cubicBezTo>
                  <a:cubicBezTo>
                    <a:pt x="486868" y="111972"/>
                    <a:pt x="496814" y="114227"/>
                    <a:pt x="506054" y="118313"/>
                  </a:cubicBezTo>
                  <a:lnTo>
                    <a:pt x="740337" y="217689"/>
                  </a:lnTo>
                  <a:lnTo>
                    <a:pt x="741899" y="217689"/>
                  </a:lnTo>
                  <a:close/>
                </a:path>
              </a:pathLst>
            </a:custGeom>
            <a:solidFill>
              <a:schemeClr val="bg1"/>
            </a:solidFill>
            <a:ln w="76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3" name="图形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31500" y="2465212"/>
            <a:ext cx="828397" cy="828397"/>
          </a:xfrm>
          <a:prstGeom prst="rect">
            <a:avLst/>
          </a:prstGeom>
        </p:spPr>
      </p:pic>
      <p:pic>
        <p:nvPicPr>
          <p:cNvPr id="24" name="图形 2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97195" y="2572657"/>
            <a:ext cx="694194" cy="694194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860543" y="6254023"/>
            <a:ext cx="3186598" cy="56239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502700" y="6254023"/>
            <a:ext cx="3186598" cy="56239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144857" y="6254023"/>
            <a:ext cx="3186598" cy="56239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631504" y="-665286"/>
            <a:ext cx="2451912" cy="504056"/>
            <a:chOff x="1631504" y="-665286"/>
            <a:chExt cx="2451912" cy="504056"/>
          </a:xfrm>
        </p:grpSpPr>
        <p:sp>
          <p:nvSpPr>
            <p:cNvPr id="29" name="椭圆 28"/>
            <p:cNvSpPr/>
            <p:nvPr/>
          </p:nvSpPr>
          <p:spPr>
            <a:xfrm>
              <a:off x="1631504" y="-665286"/>
              <a:ext cx="504056" cy="504056"/>
            </a:xfrm>
            <a:prstGeom prst="ellipse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2280789" y="-665286"/>
              <a:ext cx="504056" cy="504056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2930074" y="-665286"/>
              <a:ext cx="504056" cy="50405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3579360" y="-665286"/>
              <a:ext cx="504056" cy="5040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33" name="椭圆 32"/>
          <p:cNvSpPr/>
          <p:nvPr/>
        </p:nvSpPr>
        <p:spPr>
          <a:xfrm>
            <a:off x="5346700" y="2168069"/>
            <a:ext cx="1498600" cy="1498600"/>
          </a:xfrm>
          <a:prstGeom prst="ellipse">
            <a:avLst/>
          </a:prstGeom>
          <a:gradFill>
            <a:gsLst>
              <a:gs pos="0">
                <a:srgbClr val="0E419C"/>
              </a:gs>
              <a:gs pos="100000">
                <a:srgbClr val="64AFFD"/>
              </a:gs>
            </a:gsLst>
            <a:lin ang="5400000" scaled="0"/>
          </a:gradFill>
          <a:ln>
            <a:noFill/>
          </a:ln>
          <a:effectLst>
            <a:outerShdw blurRad="292100" sx="102000" sy="102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8996398" y="2168069"/>
            <a:ext cx="1498600" cy="1498600"/>
          </a:xfrm>
          <a:prstGeom prst="ellipse">
            <a:avLst/>
          </a:prstGeom>
          <a:gradFill>
            <a:gsLst>
              <a:gs pos="0">
                <a:srgbClr val="0E419C"/>
              </a:gs>
              <a:gs pos="100000">
                <a:srgbClr val="64AFFD"/>
              </a:gs>
            </a:gsLst>
            <a:lin ang="5400000" scaled="0"/>
          </a:gradFill>
          <a:ln>
            <a:noFill/>
          </a:ln>
          <a:effectLst>
            <a:outerShdw blurRad="292100" sx="102000" sy="102000" algn="ctr" rotWithShape="0">
              <a:prstClr val="black">
                <a:alpha val="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iconfont-11655-2733935"/>
          <p:cNvSpPr/>
          <p:nvPr/>
        </p:nvSpPr>
        <p:spPr>
          <a:xfrm>
            <a:off x="5791157" y="2646658"/>
            <a:ext cx="609685" cy="599749"/>
          </a:xfrm>
          <a:custGeom>
            <a:avLst/>
            <a:gdLst>
              <a:gd name="T0" fmla="*/ 4956 w 12655"/>
              <a:gd name="T1" fmla="*/ 280 h 12449"/>
              <a:gd name="T2" fmla="*/ 6318 w 12655"/>
              <a:gd name="T3" fmla="*/ 0 h 12449"/>
              <a:gd name="T4" fmla="*/ 7055 w 12655"/>
              <a:gd name="T5" fmla="*/ 73 h 12449"/>
              <a:gd name="T6" fmla="*/ 8998 w 12655"/>
              <a:gd name="T7" fmla="*/ 1246 h 12449"/>
              <a:gd name="T8" fmla="*/ 9748 w 12655"/>
              <a:gd name="T9" fmla="*/ 4042 h 12449"/>
              <a:gd name="T10" fmla="*/ 9045 w 12655"/>
              <a:gd name="T11" fmla="*/ 6026 h 12449"/>
              <a:gd name="T12" fmla="*/ 8617 w 12655"/>
              <a:gd name="T13" fmla="*/ 7203 h 12449"/>
              <a:gd name="T14" fmla="*/ 11453 w 12655"/>
              <a:gd name="T15" fmla="*/ 8938 h 12449"/>
              <a:gd name="T16" fmla="*/ 12644 w 12655"/>
              <a:gd name="T17" fmla="*/ 10453 h 12449"/>
              <a:gd name="T18" fmla="*/ 12646 w 12655"/>
              <a:gd name="T19" fmla="*/ 11284 h 12449"/>
              <a:gd name="T20" fmla="*/ 11591 w 12655"/>
              <a:gd name="T21" fmla="*/ 12449 h 12449"/>
              <a:gd name="T22" fmla="*/ 1073 w 12655"/>
              <a:gd name="T23" fmla="*/ 12449 h 12449"/>
              <a:gd name="T24" fmla="*/ 246 w 12655"/>
              <a:gd name="T25" fmla="*/ 12075 h 12449"/>
              <a:gd name="T26" fmla="*/ 13 w 12655"/>
              <a:gd name="T27" fmla="*/ 10453 h 12449"/>
              <a:gd name="T28" fmla="*/ 1202 w 12655"/>
              <a:gd name="T29" fmla="*/ 8938 h 12449"/>
              <a:gd name="T30" fmla="*/ 4039 w 12655"/>
              <a:gd name="T31" fmla="*/ 7203 h 12449"/>
              <a:gd name="T32" fmla="*/ 3612 w 12655"/>
              <a:gd name="T33" fmla="*/ 6026 h 12449"/>
              <a:gd name="T34" fmla="*/ 2910 w 12655"/>
              <a:gd name="T35" fmla="*/ 4042 h 12449"/>
              <a:gd name="T36" fmla="*/ 3662 w 12655"/>
              <a:gd name="T37" fmla="*/ 1246 h 12449"/>
              <a:gd name="T38" fmla="*/ 4175 w 12655"/>
              <a:gd name="T39" fmla="*/ 1665 h 12449"/>
              <a:gd name="T40" fmla="*/ 3576 w 12655"/>
              <a:gd name="T41" fmla="*/ 3985 h 12449"/>
              <a:gd name="T42" fmla="*/ 4170 w 12655"/>
              <a:gd name="T43" fmla="*/ 5666 h 12449"/>
              <a:gd name="T44" fmla="*/ 4671 w 12655"/>
              <a:gd name="T45" fmla="*/ 6332 h 12449"/>
              <a:gd name="T46" fmla="*/ 4381 w 12655"/>
              <a:gd name="T47" fmla="*/ 7771 h 12449"/>
              <a:gd name="T48" fmla="*/ 1561 w 12655"/>
              <a:gd name="T49" fmla="*/ 9495 h 12449"/>
              <a:gd name="T50" fmla="*/ 677 w 12655"/>
              <a:gd name="T51" fmla="*/ 10492 h 12449"/>
              <a:gd name="T52" fmla="*/ 674 w 12655"/>
              <a:gd name="T53" fmla="*/ 11259 h 12449"/>
              <a:gd name="T54" fmla="*/ 1079 w 12655"/>
              <a:gd name="T55" fmla="*/ 11786 h 12449"/>
              <a:gd name="T56" fmla="*/ 11883 w 12655"/>
              <a:gd name="T57" fmla="*/ 11674 h 12449"/>
              <a:gd name="T58" fmla="*/ 11992 w 12655"/>
              <a:gd name="T59" fmla="*/ 10841 h 12449"/>
              <a:gd name="T60" fmla="*/ 11701 w 12655"/>
              <a:gd name="T61" fmla="*/ 9954 h 12449"/>
              <a:gd name="T62" fmla="*/ 9936 w 12655"/>
              <a:gd name="T63" fmla="*/ 8776 h 12449"/>
              <a:gd name="T64" fmla="*/ 7976 w 12655"/>
              <a:gd name="T65" fmla="*/ 6351 h 12449"/>
              <a:gd name="T66" fmla="*/ 8002 w 12655"/>
              <a:gd name="T67" fmla="*/ 6317 h 12449"/>
              <a:gd name="T68" fmla="*/ 8833 w 12655"/>
              <a:gd name="T69" fmla="*/ 5037 h 12449"/>
              <a:gd name="T70" fmla="*/ 9023 w 12655"/>
              <a:gd name="T71" fmla="*/ 2814 h 12449"/>
              <a:gd name="T72" fmla="*/ 7436 w 12655"/>
              <a:gd name="T73" fmla="*/ 885 h 12449"/>
              <a:gd name="T74" fmla="*/ 6340 w 12655"/>
              <a:gd name="T75" fmla="*/ 661 h 12449"/>
              <a:gd name="T76" fmla="*/ 5738 w 12655"/>
              <a:gd name="T77" fmla="*/ 722 h 12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655" h="12449">
                <a:moveTo>
                  <a:pt x="3662" y="1246"/>
                </a:moveTo>
                <a:cubicBezTo>
                  <a:pt x="4013" y="828"/>
                  <a:pt x="4456" y="498"/>
                  <a:pt x="4956" y="280"/>
                </a:cubicBezTo>
                <a:cubicBezTo>
                  <a:pt x="5165" y="186"/>
                  <a:pt x="5387" y="117"/>
                  <a:pt x="5607" y="73"/>
                </a:cubicBezTo>
                <a:cubicBezTo>
                  <a:pt x="5849" y="23"/>
                  <a:pt x="6092" y="2"/>
                  <a:pt x="6318" y="0"/>
                </a:cubicBezTo>
                <a:lnTo>
                  <a:pt x="6344" y="0"/>
                </a:lnTo>
                <a:cubicBezTo>
                  <a:pt x="6570" y="2"/>
                  <a:pt x="6813" y="23"/>
                  <a:pt x="7055" y="73"/>
                </a:cubicBezTo>
                <a:cubicBezTo>
                  <a:pt x="7275" y="117"/>
                  <a:pt x="7497" y="186"/>
                  <a:pt x="7706" y="280"/>
                </a:cubicBezTo>
                <a:cubicBezTo>
                  <a:pt x="8206" y="497"/>
                  <a:pt x="8648" y="828"/>
                  <a:pt x="8998" y="1246"/>
                </a:cubicBezTo>
                <a:cubicBezTo>
                  <a:pt x="9301" y="1614"/>
                  <a:pt x="9546" y="2085"/>
                  <a:pt x="9669" y="2679"/>
                </a:cubicBezTo>
                <a:cubicBezTo>
                  <a:pt x="9761" y="3127"/>
                  <a:pt x="9788" y="3586"/>
                  <a:pt x="9748" y="4042"/>
                </a:cubicBezTo>
                <a:cubicBezTo>
                  <a:pt x="9714" y="4476"/>
                  <a:pt x="9610" y="4903"/>
                  <a:pt x="9440" y="5304"/>
                </a:cubicBezTo>
                <a:cubicBezTo>
                  <a:pt x="9327" y="5555"/>
                  <a:pt x="9196" y="5796"/>
                  <a:pt x="9045" y="6026"/>
                </a:cubicBezTo>
                <a:cubicBezTo>
                  <a:pt x="8904" y="6243"/>
                  <a:pt x="8733" y="6478"/>
                  <a:pt x="8526" y="6722"/>
                </a:cubicBezTo>
                <a:cubicBezTo>
                  <a:pt x="8489" y="6788"/>
                  <a:pt x="8363" y="7050"/>
                  <a:pt x="8617" y="7203"/>
                </a:cubicBezTo>
                <a:cubicBezTo>
                  <a:pt x="8909" y="7378"/>
                  <a:pt x="9621" y="7806"/>
                  <a:pt x="10282" y="8210"/>
                </a:cubicBezTo>
                <a:cubicBezTo>
                  <a:pt x="10716" y="8474"/>
                  <a:pt x="11146" y="8741"/>
                  <a:pt x="11453" y="8938"/>
                </a:cubicBezTo>
                <a:cubicBezTo>
                  <a:pt x="11678" y="9081"/>
                  <a:pt x="11950" y="9260"/>
                  <a:pt x="12174" y="9493"/>
                </a:cubicBezTo>
                <a:cubicBezTo>
                  <a:pt x="12427" y="9751"/>
                  <a:pt x="12621" y="10066"/>
                  <a:pt x="12644" y="10453"/>
                </a:cubicBezTo>
                <a:cubicBezTo>
                  <a:pt x="12649" y="10566"/>
                  <a:pt x="12653" y="10702"/>
                  <a:pt x="12653" y="10842"/>
                </a:cubicBezTo>
                <a:cubicBezTo>
                  <a:pt x="12655" y="10998"/>
                  <a:pt x="12650" y="11149"/>
                  <a:pt x="12646" y="11284"/>
                </a:cubicBezTo>
                <a:cubicBezTo>
                  <a:pt x="12634" y="11593"/>
                  <a:pt x="12571" y="11863"/>
                  <a:pt x="12411" y="12075"/>
                </a:cubicBezTo>
                <a:cubicBezTo>
                  <a:pt x="12238" y="12303"/>
                  <a:pt x="11978" y="12441"/>
                  <a:pt x="11591" y="12449"/>
                </a:cubicBezTo>
                <a:lnTo>
                  <a:pt x="11584" y="12449"/>
                </a:lnTo>
                <a:cubicBezTo>
                  <a:pt x="8080" y="12439"/>
                  <a:pt x="4577" y="12439"/>
                  <a:pt x="1073" y="12449"/>
                </a:cubicBezTo>
                <a:lnTo>
                  <a:pt x="1066" y="12449"/>
                </a:lnTo>
                <a:cubicBezTo>
                  <a:pt x="677" y="12441"/>
                  <a:pt x="418" y="12303"/>
                  <a:pt x="246" y="12075"/>
                </a:cubicBezTo>
                <a:cubicBezTo>
                  <a:pt x="87" y="11864"/>
                  <a:pt x="24" y="11593"/>
                  <a:pt x="11" y="11284"/>
                </a:cubicBezTo>
                <a:cubicBezTo>
                  <a:pt x="0" y="11007"/>
                  <a:pt x="1" y="10730"/>
                  <a:pt x="13" y="10453"/>
                </a:cubicBezTo>
                <a:cubicBezTo>
                  <a:pt x="37" y="10066"/>
                  <a:pt x="230" y="9751"/>
                  <a:pt x="481" y="9493"/>
                </a:cubicBezTo>
                <a:cubicBezTo>
                  <a:pt x="706" y="9261"/>
                  <a:pt x="978" y="9081"/>
                  <a:pt x="1202" y="8938"/>
                </a:cubicBezTo>
                <a:cubicBezTo>
                  <a:pt x="1511" y="8742"/>
                  <a:pt x="1941" y="8475"/>
                  <a:pt x="2375" y="8210"/>
                </a:cubicBezTo>
                <a:cubicBezTo>
                  <a:pt x="3036" y="7806"/>
                  <a:pt x="3747" y="7378"/>
                  <a:pt x="4039" y="7203"/>
                </a:cubicBezTo>
                <a:cubicBezTo>
                  <a:pt x="4294" y="7050"/>
                  <a:pt x="4168" y="6789"/>
                  <a:pt x="4131" y="6722"/>
                </a:cubicBezTo>
                <a:cubicBezTo>
                  <a:pt x="3943" y="6502"/>
                  <a:pt x="3770" y="6269"/>
                  <a:pt x="3612" y="6026"/>
                </a:cubicBezTo>
                <a:cubicBezTo>
                  <a:pt x="3462" y="5796"/>
                  <a:pt x="3330" y="5555"/>
                  <a:pt x="3217" y="5304"/>
                </a:cubicBezTo>
                <a:cubicBezTo>
                  <a:pt x="3046" y="4903"/>
                  <a:pt x="2943" y="4476"/>
                  <a:pt x="2910" y="4042"/>
                </a:cubicBezTo>
                <a:cubicBezTo>
                  <a:pt x="2871" y="3586"/>
                  <a:pt x="2896" y="3127"/>
                  <a:pt x="2987" y="2679"/>
                </a:cubicBezTo>
                <a:cubicBezTo>
                  <a:pt x="3093" y="2154"/>
                  <a:pt x="3325" y="1662"/>
                  <a:pt x="3662" y="1246"/>
                </a:cubicBezTo>
                <a:close/>
                <a:moveTo>
                  <a:pt x="5225" y="885"/>
                </a:moveTo>
                <a:cubicBezTo>
                  <a:pt x="4865" y="1046"/>
                  <a:pt x="4481" y="1291"/>
                  <a:pt x="4175" y="1665"/>
                </a:cubicBezTo>
                <a:cubicBezTo>
                  <a:pt x="3906" y="1999"/>
                  <a:pt x="3722" y="2393"/>
                  <a:pt x="3639" y="2814"/>
                </a:cubicBezTo>
                <a:cubicBezTo>
                  <a:pt x="3561" y="3199"/>
                  <a:pt x="3540" y="3594"/>
                  <a:pt x="3576" y="3985"/>
                </a:cubicBezTo>
                <a:cubicBezTo>
                  <a:pt x="3608" y="4360"/>
                  <a:pt x="3690" y="4725"/>
                  <a:pt x="3827" y="5037"/>
                </a:cubicBezTo>
                <a:cubicBezTo>
                  <a:pt x="3908" y="5221"/>
                  <a:pt x="4019" y="5432"/>
                  <a:pt x="4170" y="5666"/>
                </a:cubicBezTo>
                <a:cubicBezTo>
                  <a:pt x="4299" y="5865"/>
                  <a:pt x="4458" y="6082"/>
                  <a:pt x="4657" y="6317"/>
                </a:cubicBezTo>
                <a:lnTo>
                  <a:pt x="4671" y="6332"/>
                </a:lnTo>
                <a:lnTo>
                  <a:pt x="4682" y="6351"/>
                </a:lnTo>
                <a:cubicBezTo>
                  <a:pt x="4684" y="6354"/>
                  <a:pt x="5267" y="7244"/>
                  <a:pt x="4381" y="7771"/>
                </a:cubicBezTo>
                <a:cubicBezTo>
                  <a:pt x="4105" y="7936"/>
                  <a:pt x="3409" y="8358"/>
                  <a:pt x="2721" y="8776"/>
                </a:cubicBezTo>
                <a:cubicBezTo>
                  <a:pt x="2263" y="9056"/>
                  <a:pt x="1828" y="9326"/>
                  <a:pt x="1561" y="9495"/>
                </a:cubicBezTo>
                <a:cubicBezTo>
                  <a:pt x="1369" y="9619"/>
                  <a:pt x="1137" y="9771"/>
                  <a:pt x="959" y="9954"/>
                </a:cubicBezTo>
                <a:cubicBezTo>
                  <a:pt x="806" y="10110"/>
                  <a:pt x="689" y="10290"/>
                  <a:pt x="677" y="10492"/>
                </a:cubicBezTo>
                <a:cubicBezTo>
                  <a:pt x="670" y="10608"/>
                  <a:pt x="666" y="10724"/>
                  <a:pt x="666" y="10841"/>
                </a:cubicBezTo>
                <a:cubicBezTo>
                  <a:pt x="665" y="10981"/>
                  <a:pt x="670" y="11126"/>
                  <a:pt x="674" y="11259"/>
                </a:cubicBezTo>
                <a:cubicBezTo>
                  <a:pt x="681" y="11439"/>
                  <a:pt x="709" y="11586"/>
                  <a:pt x="776" y="11674"/>
                </a:cubicBezTo>
                <a:cubicBezTo>
                  <a:pt x="826" y="11742"/>
                  <a:pt x="921" y="11782"/>
                  <a:pt x="1079" y="11786"/>
                </a:cubicBezTo>
                <a:cubicBezTo>
                  <a:pt x="4579" y="11772"/>
                  <a:pt x="8080" y="11772"/>
                  <a:pt x="11580" y="11786"/>
                </a:cubicBezTo>
                <a:cubicBezTo>
                  <a:pt x="11737" y="11782"/>
                  <a:pt x="11833" y="11742"/>
                  <a:pt x="11883" y="11674"/>
                </a:cubicBezTo>
                <a:cubicBezTo>
                  <a:pt x="11950" y="11586"/>
                  <a:pt x="11977" y="11438"/>
                  <a:pt x="11985" y="11259"/>
                </a:cubicBezTo>
                <a:cubicBezTo>
                  <a:pt x="11989" y="11126"/>
                  <a:pt x="11992" y="10981"/>
                  <a:pt x="11992" y="10841"/>
                </a:cubicBezTo>
                <a:cubicBezTo>
                  <a:pt x="11992" y="10726"/>
                  <a:pt x="11989" y="10607"/>
                  <a:pt x="11981" y="10492"/>
                </a:cubicBezTo>
                <a:cubicBezTo>
                  <a:pt x="11969" y="10290"/>
                  <a:pt x="11853" y="10110"/>
                  <a:pt x="11701" y="9954"/>
                </a:cubicBezTo>
                <a:cubicBezTo>
                  <a:pt x="11522" y="9771"/>
                  <a:pt x="11291" y="9618"/>
                  <a:pt x="11099" y="9495"/>
                </a:cubicBezTo>
                <a:cubicBezTo>
                  <a:pt x="10713" y="9252"/>
                  <a:pt x="10326" y="9012"/>
                  <a:pt x="9936" y="8776"/>
                </a:cubicBezTo>
                <a:cubicBezTo>
                  <a:pt x="9250" y="8358"/>
                  <a:pt x="8553" y="7936"/>
                  <a:pt x="8278" y="7771"/>
                </a:cubicBezTo>
                <a:cubicBezTo>
                  <a:pt x="7393" y="7244"/>
                  <a:pt x="7975" y="6354"/>
                  <a:pt x="7976" y="6351"/>
                </a:cubicBezTo>
                <a:lnTo>
                  <a:pt x="7987" y="6332"/>
                </a:lnTo>
                <a:lnTo>
                  <a:pt x="8002" y="6317"/>
                </a:lnTo>
                <a:cubicBezTo>
                  <a:pt x="8200" y="6082"/>
                  <a:pt x="8361" y="5865"/>
                  <a:pt x="8489" y="5666"/>
                </a:cubicBezTo>
                <a:cubicBezTo>
                  <a:pt x="8641" y="5432"/>
                  <a:pt x="8751" y="5221"/>
                  <a:pt x="8833" y="5037"/>
                </a:cubicBezTo>
                <a:cubicBezTo>
                  <a:pt x="8971" y="4725"/>
                  <a:pt x="9053" y="4360"/>
                  <a:pt x="9086" y="3985"/>
                </a:cubicBezTo>
                <a:cubicBezTo>
                  <a:pt x="9121" y="3594"/>
                  <a:pt x="9099" y="3200"/>
                  <a:pt x="9023" y="2814"/>
                </a:cubicBezTo>
                <a:cubicBezTo>
                  <a:pt x="8940" y="2393"/>
                  <a:pt x="8755" y="1999"/>
                  <a:pt x="8486" y="1665"/>
                </a:cubicBezTo>
                <a:cubicBezTo>
                  <a:pt x="8201" y="1327"/>
                  <a:pt x="7841" y="1060"/>
                  <a:pt x="7436" y="885"/>
                </a:cubicBezTo>
                <a:cubicBezTo>
                  <a:pt x="7271" y="811"/>
                  <a:pt x="7099" y="757"/>
                  <a:pt x="6922" y="722"/>
                </a:cubicBezTo>
                <a:cubicBezTo>
                  <a:pt x="6730" y="683"/>
                  <a:pt x="6535" y="663"/>
                  <a:pt x="6340" y="661"/>
                </a:cubicBezTo>
                <a:lnTo>
                  <a:pt x="6321" y="661"/>
                </a:lnTo>
                <a:cubicBezTo>
                  <a:pt x="6137" y="662"/>
                  <a:pt x="5937" y="682"/>
                  <a:pt x="5738" y="722"/>
                </a:cubicBezTo>
                <a:cubicBezTo>
                  <a:pt x="5562" y="757"/>
                  <a:pt x="5390" y="811"/>
                  <a:pt x="5225" y="885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40" name="iconfont-11655-2733933"/>
          <p:cNvSpPr/>
          <p:nvPr/>
        </p:nvSpPr>
        <p:spPr>
          <a:xfrm>
            <a:off x="9440855" y="2604490"/>
            <a:ext cx="609685" cy="600061"/>
          </a:xfrm>
          <a:custGeom>
            <a:avLst/>
            <a:gdLst>
              <a:gd name="T0" fmla="*/ 6508 w 12931"/>
              <a:gd name="T1" fmla="*/ 5728 h 12728"/>
              <a:gd name="T2" fmla="*/ 5730 w 12931"/>
              <a:gd name="T3" fmla="*/ 6506 h 12728"/>
              <a:gd name="T4" fmla="*/ 6247 w 12931"/>
              <a:gd name="T5" fmla="*/ 7232 h 12728"/>
              <a:gd name="T6" fmla="*/ 6247 w 12931"/>
              <a:gd name="T7" fmla="*/ 12728 h 12728"/>
              <a:gd name="T8" fmla="*/ 6766 w 12931"/>
              <a:gd name="T9" fmla="*/ 12728 h 12728"/>
              <a:gd name="T10" fmla="*/ 6766 w 12931"/>
              <a:gd name="T11" fmla="*/ 7232 h 12728"/>
              <a:gd name="T12" fmla="*/ 7232 w 12931"/>
              <a:gd name="T13" fmla="*/ 6248 h 12728"/>
              <a:gd name="T14" fmla="*/ 6508 w 12931"/>
              <a:gd name="T15" fmla="*/ 5728 h 12728"/>
              <a:gd name="T16" fmla="*/ 6508 w 12931"/>
              <a:gd name="T17" fmla="*/ 284 h 12728"/>
              <a:gd name="T18" fmla="*/ 2104 w 12931"/>
              <a:gd name="T19" fmla="*/ 2102 h 12728"/>
              <a:gd name="T20" fmla="*/ 286 w 12931"/>
              <a:gd name="T21" fmla="*/ 6506 h 12728"/>
              <a:gd name="T22" fmla="*/ 3811 w 12931"/>
              <a:gd name="T23" fmla="*/ 12105 h 12728"/>
              <a:gd name="T24" fmla="*/ 4046 w 12931"/>
              <a:gd name="T25" fmla="*/ 11640 h 12728"/>
              <a:gd name="T26" fmla="*/ 1376 w 12931"/>
              <a:gd name="T27" fmla="*/ 4044 h 12728"/>
              <a:gd name="T28" fmla="*/ 8969 w 12931"/>
              <a:gd name="T29" fmla="*/ 1374 h 12728"/>
              <a:gd name="T30" fmla="*/ 12211 w 12931"/>
              <a:gd name="T31" fmla="*/ 6506 h 12728"/>
              <a:gd name="T32" fmla="*/ 8996 w 12931"/>
              <a:gd name="T33" fmla="*/ 11640 h 12728"/>
              <a:gd name="T34" fmla="*/ 9230 w 12931"/>
              <a:gd name="T35" fmla="*/ 12105 h 12728"/>
              <a:gd name="T36" fmla="*/ 12391 w 12931"/>
              <a:gd name="T37" fmla="*/ 8540 h 12728"/>
              <a:gd name="T38" fmla="*/ 12107 w 12931"/>
              <a:gd name="T39" fmla="*/ 3784 h 12728"/>
              <a:gd name="T40" fmla="*/ 6508 w 12931"/>
              <a:gd name="T41" fmla="*/ 284 h 12728"/>
              <a:gd name="T42" fmla="*/ 10136 w 12931"/>
              <a:gd name="T43" fmla="*/ 6506 h 12728"/>
              <a:gd name="T44" fmla="*/ 6533 w 12931"/>
              <a:gd name="T45" fmla="*/ 2852 h 12728"/>
              <a:gd name="T46" fmla="*/ 2879 w 12931"/>
              <a:gd name="T47" fmla="*/ 6480 h 12728"/>
              <a:gd name="T48" fmla="*/ 4928 w 12931"/>
              <a:gd name="T49" fmla="*/ 9773 h 12728"/>
              <a:gd name="T50" fmla="*/ 5160 w 12931"/>
              <a:gd name="T51" fmla="*/ 9306 h 12728"/>
              <a:gd name="T52" fmla="*/ 3708 w 12931"/>
              <a:gd name="T53" fmla="*/ 5157 h 12728"/>
              <a:gd name="T54" fmla="*/ 7857 w 12931"/>
              <a:gd name="T55" fmla="*/ 3707 h 12728"/>
              <a:gd name="T56" fmla="*/ 9308 w 12931"/>
              <a:gd name="T57" fmla="*/ 7855 h 12728"/>
              <a:gd name="T58" fmla="*/ 7857 w 12931"/>
              <a:gd name="T59" fmla="*/ 9306 h 12728"/>
              <a:gd name="T60" fmla="*/ 8091 w 12931"/>
              <a:gd name="T61" fmla="*/ 9773 h 12728"/>
              <a:gd name="T62" fmla="*/ 10136 w 12931"/>
              <a:gd name="T63" fmla="*/ 6506 h 12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931" h="12728">
                <a:moveTo>
                  <a:pt x="6508" y="5728"/>
                </a:moveTo>
                <a:cubicBezTo>
                  <a:pt x="6079" y="5729"/>
                  <a:pt x="5731" y="6077"/>
                  <a:pt x="5730" y="6506"/>
                </a:cubicBezTo>
                <a:cubicBezTo>
                  <a:pt x="5730" y="6843"/>
                  <a:pt x="5937" y="7128"/>
                  <a:pt x="6247" y="7232"/>
                </a:cubicBezTo>
                <a:lnTo>
                  <a:pt x="6247" y="12728"/>
                </a:lnTo>
                <a:lnTo>
                  <a:pt x="6766" y="12728"/>
                </a:lnTo>
                <a:lnTo>
                  <a:pt x="6766" y="7232"/>
                </a:lnTo>
                <a:cubicBezTo>
                  <a:pt x="7180" y="7076"/>
                  <a:pt x="7388" y="6635"/>
                  <a:pt x="7232" y="6248"/>
                </a:cubicBezTo>
                <a:cubicBezTo>
                  <a:pt x="7131" y="5935"/>
                  <a:pt x="6837" y="5724"/>
                  <a:pt x="6508" y="5728"/>
                </a:cubicBezTo>
                <a:close/>
                <a:moveTo>
                  <a:pt x="6508" y="284"/>
                </a:moveTo>
                <a:cubicBezTo>
                  <a:pt x="4857" y="280"/>
                  <a:pt x="3272" y="935"/>
                  <a:pt x="2104" y="2102"/>
                </a:cubicBezTo>
                <a:cubicBezTo>
                  <a:pt x="937" y="3270"/>
                  <a:pt x="282" y="4855"/>
                  <a:pt x="286" y="6506"/>
                </a:cubicBezTo>
                <a:cubicBezTo>
                  <a:pt x="290" y="8894"/>
                  <a:pt x="1659" y="11069"/>
                  <a:pt x="3811" y="12105"/>
                </a:cubicBezTo>
                <a:lnTo>
                  <a:pt x="4046" y="11640"/>
                </a:lnTo>
                <a:cubicBezTo>
                  <a:pt x="1193" y="10291"/>
                  <a:pt x="0" y="6868"/>
                  <a:pt x="1376" y="4044"/>
                </a:cubicBezTo>
                <a:cubicBezTo>
                  <a:pt x="2748" y="1217"/>
                  <a:pt x="6144" y="0"/>
                  <a:pt x="8969" y="1374"/>
                </a:cubicBezTo>
                <a:cubicBezTo>
                  <a:pt x="10967" y="2306"/>
                  <a:pt x="12211" y="4302"/>
                  <a:pt x="12211" y="6506"/>
                </a:cubicBezTo>
                <a:cubicBezTo>
                  <a:pt x="12209" y="8691"/>
                  <a:pt x="10961" y="10684"/>
                  <a:pt x="8996" y="11640"/>
                </a:cubicBezTo>
                <a:lnTo>
                  <a:pt x="9230" y="12105"/>
                </a:lnTo>
                <a:cubicBezTo>
                  <a:pt x="10715" y="11383"/>
                  <a:pt x="11852" y="10101"/>
                  <a:pt x="12391" y="8540"/>
                </a:cubicBezTo>
                <a:cubicBezTo>
                  <a:pt x="12931" y="6980"/>
                  <a:pt x="12828" y="5269"/>
                  <a:pt x="12107" y="3784"/>
                </a:cubicBezTo>
                <a:cubicBezTo>
                  <a:pt x="11060" y="1646"/>
                  <a:pt x="8889" y="289"/>
                  <a:pt x="6508" y="284"/>
                </a:cubicBezTo>
                <a:close/>
                <a:moveTo>
                  <a:pt x="10136" y="6506"/>
                </a:moveTo>
                <a:cubicBezTo>
                  <a:pt x="10137" y="4508"/>
                  <a:pt x="8531" y="2880"/>
                  <a:pt x="6533" y="2852"/>
                </a:cubicBezTo>
                <a:cubicBezTo>
                  <a:pt x="4537" y="2826"/>
                  <a:pt x="2879" y="4485"/>
                  <a:pt x="2879" y="6480"/>
                </a:cubicBezTo>
                <a:cubicBezTo>
                  <a:pt x="2883" y="7877"/>
                  <a:pt x="3676" y="9152"/>
                  <a:pt x="4928" y="9773"/>
                </a:cubicBezTo>
                <a:lnTo>
                  <a:pt x="5160" y="9306"/>
                </a:lnTo>
                <a:cubicBezTo>
                  <a:pt x="3607" y="8567"/>
                  <a:pt x="2955" y="6704"/>
                  <a:pt x="3708" y="5157"/>
                </a:cubicBezTo>
                <a:cubicBezTo>
                  <a:pt x="4448" y="3605"/>
                  <a:pt x="6311" y="2954"/>
                  <a:pt x="7857" y="3707"/>
                </a:cubicBezTo>
                <a:cubicBezTo>
                  <a:pt x="9410" y="4446"/>
                  <a:pt x="10062" y="6309"/>
                  <a:pt x="9308" y="7855"/>
                </a:cubicBezTo>
                <a:cubicBezTo>
                  <a:pt x="9000" y="8487"/>
                  <a:pt x="8489" y="8997"/>
                  <a:pt x="7857" y="9306"/>
                </a:cubicBezTo>
                <a:lnTo>
                  <a:pt x="8091" y="9773"/>
                </a:lnTo>
                <a:cubicBezTo>
                  <a:pt x="9334" y="9151"/>
                  <a:pt x="10136" y="7905"/>
                  <a:pt x="10136" y="65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1" name="文本框 83"/>
          <p:cNvSpPr txBox="1"/>
          <p:nvPr/>
        </p:nvSpPr>
        <p:spPr>
          <a:xfrm>
            <a:off x="860543" y="4797152"/>
            <a:ext cx="3235426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4848"/>
              </a:buClr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随着数字化学习的发展，个性化学习需求不断增加。本系统旨在为学生提供个性化学习方案，提升学习效率。”</a:t>
            </a:r>
            <a:endParaRPr kumimoji="0" lang="en-US" altLang="zh-CN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2" name="文本框 83"/>
          <p:cNvSpPr txBox="1"/>
          <p:nvPr/>
        </p:nvSpPr>
        <p:spPr>
          <a:xfrm>
            <a:off x="8213850" y="4797152"/>
            <a:ext cx="3235426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4848"/>
              </a:buClr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·用户管理</a:t>
            </a:r>
            <a:endParaRPr kumimoji="0" lang="en-US" altLang="zh-CN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4848"/>
              </a:buClr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·笔记管理</a:t>
            </a:r>
            <a:endParaRPr kumimoji="0" lang="en-US" altLang="zh-CN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4848"/>
              </a:buClr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·日程管理</a:t>
            </a:r>
            <a:endParaRPr kumimoji="0" lang="en-US" altLang="zh-CN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4848"/>
              </a:buClr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·写作辅助</a:t>
            </a:r>
            <a:endParaRPr kumimoji="0" lang="en-US" altLang="zh-CN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4848"/>
              </a:buClr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·</a:t>
            </a:r>
            <a:r>
              <a:rPr kumimoji="0" lang="zh-CN" altLang="en-US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智能</a:t>
            </a:r>
            <a:r>
              <a:rPr kumimoji="0" lang="zh-CN" altLang="en-US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复习</a:t>
            </a:r>
            <a:endParaRPr kumimoji="0" lang="zh-CN" altLang="en-US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3" name="文本框 83"/>
          <p:cNvSpPr txBox="1"/>
          <p:nvPr/>
        </p:nvSpPr>
        <p:spPr>
          <a:xfrm>
            <a:off x="4509013" y="4797152"/>
            <a:ext cx="323542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4848"/>
              </a:buClr>
              <a:buSzTx/>
              <a:buFontTx/>
              <a:buNone/>
              <a:defRPr/>
            </a:pPr>
            <a:r>
              <a:rPr kumimoji="0" lang="en-US" altLang="zh-CN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主要用户群体，如“学生、教育工作者、研究人员等。</a:t>
            </a:r>
            <a:endParaRPr kumimoji="0" lang="en-US" altLang="zh-CN" b="0" i="0" u="none" strike="noStrike" kern="1200" cap="none" spc="0" normalizeH="0" baseline="0" noProof="1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337366" y="884648"/>
            <a:ext cx="1533201" cy="460375"/>
            <a:chOff x="934400" y="936575"/>
            <a:chExt cx="1533201" cy="460375"/>
          </a:xfrm>
        </p:grpSpPr>
        <p:sp>
          <p:nvSpPr>
            <p:cNvPr id="69" name="文本框 68"/>
            <p:cNvSpPr txBox="1"/>
            <p:nvPr/>
          </p:nvSpPr>
          <p:spPr>
            <a:xfrm>
              <a:off x="1065521" y="936575"/>
              <a:ext cx="14020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0E419C"/>
                  </a:solidFill>
                </a:rPr>
                <a:t>项目概述</a:t>
              </a:r>
              <a:endParaRPr lang="zh-CN" altLang="en-US" sz="2400" dirty="0">
                <a:solidFill>
                  <a:srgbClr val="0E419C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934400" y="963997"/>
              <a:ext cx="45719" cy="37146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1" name="组合 70"/>
          <p:cNvGrpSpPr/>
          <p:nvPr/>
        </p:nvGrpSpPr>
        <p:grpSpPr>
          <a:xfrm>
            <a:off x="0" y="1"/>
            <a:ext cx="12192000" cy="711200"/>
            <a:chOff x="0" y="1"/>
            <a:chExt cx="12192000" cy="711200"/>
          </a:xfrm>
        </p:grpSpPr>
        <p:sp>
          <p:nvSpPr>
            <p:cNvPr id="72" name="矩形 71"/>
            <p:cNvSpPr/>
            <p:nvPr/>
          </p:nvSpPr>
          <p:spPr>
            <a:xfrm>
              <a:off x="0" y="1"/>
              <a:ext cx="12192000" cy="650874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3838921" y="159473"/>
              <a:ext cx="7551274" cy="368300"/>
              <a:chOff x="3496021" y="299173"/>
              <a:chExt cx="7551274" cy="368300"/>
            </a:xfrm>
          </p:grpSpPr>
          <p:sp>
            <p:nvSpPr>
              <p:cNvPr id="76" name="文本框 75"/>
              <p:cNvSpPr txBox="1"/>
              <p:nvPr/>
            </p:nvSpPr>
            <p:spPr>
              <a:xfrm>
                <a:off x="5223501" y="299173"/>
                <a:ext cx="133223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业务逻辑层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77" name="文本框 76"/>
              <p:cNvSpPr txBox="1"/>
              <p:nvPr/>
            </p:nvSpPr>
            <p:spPr>
              <a:xfrm>
                <a:off x="6950981" y="299173"/>
                <a:ext cx="15582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交互细节设计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8678461" y="299173"/>
                <a:ext cx="132905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可行性分析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79" name="文本框 78"/>
              <p:cNvSpPr txBox="1"/>
              <p:nvPr/>
            </p:nvSpPr>
            <p:spPr>
              <a:xfrm>
                <a:off x="10405945" y="299173"/>
                <a:ext cx="64135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展望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3496021" y="299173"/>
                <a:ext cx="8724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表现层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81" name="直接连接符 80"/>
              <p:cNvCxnSpPr/>
              <p:nvPr/>
            </p:nvCxnSpPr>
            <p:spPr>
              <a:xfrm>
                <a:off x="670535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/>
              <p:cNvCxnSpPr/>
              <p:nvPr/>
            </p:nvCxnSpPr>
            <p:spPr>
              <a:xfrm>
                <a:off x="497787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连接符 82"/>
              <p:cNvCxnSpPr/>
              <p:nvPr/>
            </p:nvCxnSpPr>
            <p:spPr>
              <a:xfrm>
                <a:off x="843283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/>
              <p:cNvCxnSpPr/>
              <p:nvPr/>
            </p:nvCxnSpPr>
            <p:spPr>
              <a:xfrm>
                <a:off x="1016031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4" name="等腰三角形 73"/>
            <p:cNvSpPr/>
            <p:nvPr/>
          </p:nvSpPr>
          <p:spPr>
            <a:xfrm>
              <a:off x="4095925" y="561975"/>
              <a:ext cx="818588" cy="149226"/>
            </a:xfrm>
            <a:prstGeom prst="triangle">
              <a:avLst>
                <a:gd name="adj" fmla="val 503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custDataLst>
      <p:tags r:id="rId6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  <p:sndAc>
          <p:endSnd/>
        </p:sndAc>
      </p:transition>
    </mc:Choice>
    <mc:Fallback>
      <p:transition spd="slow">
        <p:fade/>
        <p:sndAc>
          <p:endSnd/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-30660" y="125141"/>
            <a:ext cx="12222335" cy="6669360"/>
          </a:xfrm>
          <a:prstGeom prst="rect">
            <a:avLst/>
          </a:prstGeom>
          <a:blipFill dpi="0" rotWithShape="1">
            <a:blip r:embed="rId1">
              <a:alphaModFix amt="1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iṡ1íḋe"/>
          <p:cNvSpPr/>
          <p:nvPr/>
        </p:nvSpPr>
        <p:spPr>
          <a:xfrm>
            <a:off x="-11552" y="2389043"/>
            <a:ext cx="12215105" cy="2079914"/>
          </a:xfrm>
          <a:prstGeom prst="rect">
            <a:avLst/>
          </a:prstGeom>
          <a:solidFill>
            <a:srgbClr val="0E419C"/>
          </a:solidFill>
          <a:ln>
            <a:noFill/>
          </a:ln>
          <a:effectLst>
            <a:outerShdw blurRad="1016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810000" y="3044644"/>
            <a:ext cx="4351337" cy="1248400"/>
            <a:chOff x="205737" y="2255046"/>
            <a:chExt cx="4351337" cy="1248400"/>
          </a:xfrm>
        </p:grpSpPr>
        <p:sp>
          <p:nvSpPr>
            <p:cNvPr id="7" name="文本框 6"/>
            <p:cNvSpPr txBox="1"/>
            <p:nvPr/>
          </p:nvSpPr>
          <p:spPr>
            <a:xfrm>
              <a:off x="259394" y="2255046"/>
              <a:ext cx="4297680" cy="829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x-none" altLang="zh-CN" sz="4800" spc="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系统架构设计</a:t>
              </a:r>
              <a:endParaRPr lang="x-none" altLang="zh-CN" sz="4800" spc="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05737" y="3196741"/>
              <a:ext cx="4310380" cy="3067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chemeClr val="bg1"/>
                  </a:solidFill>
                  <a:cs typeface="+mn-ea"/>
                  <a:sym typeface="+mn-lt"/>
                </a:rPr>
                <a:t>System architecture design</a:t>
              </a:r>
              <a:endParaRPr lang="en-US" altLang="zh-CN" sz="1400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 flipV="1">
            <a:off x="5211363" y="1431670"/>
            <a:ext cx="1530746" cy="1501386"/>
            <a:chOff x="6095999" y="760163"/>
            <a:chExt cx="1530746" cy="1501386"/>
          </a:xfrm>
          <a:effectLst>
            <a:outerShdw blurRad="50800" dist="38100" dir="18900000" algn="bl" rotWithShape="0">
              <a:prstClr val="black">
                <a:alpha val="3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6095999" y="760163"/>
              <a:ext cx="1530746" cy="1495808"/>
            </a:xfrm>
            <a:prstGeom prst="ellipse">
              <a:avLst/>
            </a:prstGeom>
            <a:gradFill flip="none" rotWithShape="1">
              <a:gsLst>
                <a:gs pos="6000">
                  <a:srgbClr val="0E419C"/>
                </a:gs>
                <a:gs pos="100000">
                  <a:schemeClr val="accent1">
                    <a:lumMod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6176912" y="923874"/>
              <a:ext cx="1368920" cy="13376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640785" y="1548353"/>
            <a:ext cx="64897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rgbClr val="0E419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2</a:t>
            </a:r>
            <a:endParaRPr lang="zh-CN" altLang="en-US" sz="6600" b="1" dirty="0">
              <a:solidFill>
                <a:srgbClr val="0E419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100"/>
          <p:cNvPicPr/>
          <p:nvPr/>
        </p:nvPicPr>
        <p:blipFill>
          <a:blip r:embed="rId1"/>
          <a:srcRect l="989" t="1586" r="12687" b="-1011"/>
          <a:stretch>
            <a:fillRect/>
          </a:stretch>
        </p:blipFill>
        <p:spPr>
          <a:xfrm>
            <a:off x="47625" y="745490"/>
            <a:ext cx="6012180" cy="607568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" name="组合 2"/>
          <p:cNvGrpSpPr/>
          <p:nvPr/>
        </p:nvGrpSpPr>
        <p:grpSpPr>
          <a:xfrm>
            <a:off x="6312094" y="1054055"/>
            <a:ext cx="6035154" cy="4826911"/>
            <a:chOff x="9727" y="1839"/>
            <a:chExt cx="9504" cy="7601"/>
          </a:xfrm>
        </p:grpSpPr>
        <p:grpSp>
          <p:nvGrpSpPr>
            <p:cNvPr id="13" name="组合 12"/>
            <p:cNvGrpSpPr/>
            <p:nvPr/>
          </p:nvGrpSpPr>
          <p:grpSpPr>
            <a:xfrm>
              <a:off x="15916" y="7839"/>
              <a:ext cx="1596" cy="1319"/>
              <a:chOff x="9057311" y="4165781"/>
              <a:chExt cx="2073210" cy="1713274"/>
            </a:xfrm>
          </p:grpSpPr>
          <p:sp>
            <p:nvSpPr>
              <p:cNvPr id="14" name="任意多边形: 形状 13"/>
              <p:cNvSpPr/>
              <p:nvPr/>
            </p:nvSpPr>
            <p:spPr>
              <a:xfrm>
                <a:off x="9621603" y="4728092"/>
                <a:ext cx="466603" cy="473274"/>
              </a:xfrm>
              <a:custGeom>
                <a:avLst/>
                <a:gdLst>
                  <a:gd name="connsiteX0" fmla="*/ 284131 w 284130"/>
                  <a:gd name="connsiteY0" fmla="*/ 95726 h 284035"/>
                  <a:gd name="connsiteX1" fmla="*/ 188404 w 284130"/>
                  <a:gd name="connsiteY1" fmla="*/ 95726 h 284035"/>
                  <a:gd name="connsiteX2" fmla="*/ 188404 w 284130"/>
                  <a:gd name="connsiteY2" fmla="*/ 0 h 284035"/>
                  <a:gd name="connsiteX3" fmla="*/ 95726 w 284130"/>
                  <a:gd name="connsiteY3" fmla="*/ 0 h 284035"/>
                  <a:gd name="connsiteX4" fmla="*/ 95726 w 284130"/>
                  <a:gd name="connsiteY4" fmla="*/ 95726 h 284035"/>
                  <a:gd name="connsiteX5" fmla="*/ 0 w 284130"/>
                  <a:gd name="connsiteY5" fmla="*/ 95726 h 284035"/>
                  <a:gd name="connsiteX6" fmla="*/ 0 w 284130"/>
                  <a:gd name="connsiteY6" fmla="*/ 188309 h 284035"/>
                  <a:gd name="connsiteX7" fmla="*/ 95726 w 284130"/>
                  <a:gd name="connsiteY7" fmla="*/ 188309 h 284035"/>
                  <a:gd name="connsiteX8" fmla="*/ 95726 w 284130"/>
                  <a:gd name="connsiteY8" fmla="*/ 284036 h 284035"/>
                  <a:gd name="connsiteX9" fmla="*/ 188404 w 284130"/>
                  <a:gd name="connsiteY9" fmla="*/ 284036 h 284035"/>
                  <a:gd name="connsiteX10" fmla="*/ 188404 w 284130"/>
                  <a:gd name="connsiteY10" fmla="*/ 188309 h 284035"/>
                  <a:gd name="connsiteX11" fmla="*/ 284131 w 284130"/>
                  <a:gd name="connsiteY11" fmla="*/ 188309 h 284035"/>
                  <a:gd name="connsiteX12" fmla="*/ 284131 w 284130"/>
                  <a:gd name="connsiteY12" fmla="*/ 95726 h 2840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84130" h="284035">
                    <a:moveTo>
                      <a:pt x="284131" y="95726"/>
                    </a:moveTo>
                    <a:lnTo>
                      <a:pt x="188404" y="95726"/>
                    </a:lnTo>
                    <a:lnTo>
                      <a:pt x="188404" y="0"/>
                    </a:lnTo>
                    <a:lnTo>
                      <a:pt x="95726" y="0"/>
                    </a:lnTo>
                    <a:lnTo>
                      <a:pt x="95726" y="95726"/>
                    </a:lnTo>
                    <a:lnTo>
                      <a:pt x="0" y="95726"/>
                    </a:lnTo>
                    <a:lnTo>
                      <a:pt x="0" y="188309"/>
                    </a:lnTo>
                    <a:lnTo>
                      <a:pt x="95726" y="188309"/>
                    </a:lnTo>
                    <a:lnTo>
                      <a:pt x="95726" y="284036"/>
                    </a:lnTo>
                    <a:lnTo>
                      <a:pt x="188404" y="284036"/>
                    </a:lnTo>
                    <a:lnTo>
                      <a:pt x="188404" y="188309"/>
                    </a:lnTo>
                    <a:lnTo>
                      <a:pt x="284131" y="188309"/>
                    </a:lnTo>
                    <a:lnTo>
                      <a:pt x="284131" y="95726"/>
                    </a:lnTo>
                    <a:close/>
                  </a:path>
                </a:pathLst>
              </a:custGeom>
              <a:gradFill>
                <a:gsLst>
                  <a:gs pos="100000">
                    <a:schemeClr val="accent1">
                      <a:alpha val="49000"/>
                    </a:schemeClr>
                  </a:gs>
                  <a:gs pos="15000">
                    <a:schemeClr val="accent1">
                      <a:alpha val="0"/>
                    </a:schemeClr>
                  </a:gs>
                </a:gsLst>
                <a:lin ang="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5" name="任意多边形: 形状 14"/>
              <p:cNvSpPr/>
              <p:nvPr/>
            </p:nvSpPr>
            <p:spPr>
              <a:xfrm>
                <a:off x="9057311" y="5389435"/>
                <a:ext cx="446113" cy="452642"/>
              </a:xfrm>
              <a:custGeom>
                <a:avLst/>
                <a:gdLst>
                  <a:gd name="connsiteX0" fmla="*/ 172323 w 271653"/>
                  <a:gd name="connsiteY0" fmla="*/ 7811 h 271653"/>
                  <a:gd name="connsiteX1" fmla="*/ 172323 w 271653"/>
                  <a:gd name="connsiteY1" fmla="*/ 99346 h 271653"/>
                  <a:gd name="connsiteX2" fmla="*/ 263859 w 271653"/>
                  <a:gd name="connsiteY2" fmla="*/ 99346 h 271653"/>
                  <a:gd name="connsiteX3" fmla="*/ 263859 w 271653"/>
                  <a:gd name="connsiteY3" fmla="*/ 172307 h 271653"/>
                  <a:gd name="connsiteX4" fmla="*/ 172323 w 271653"/>
                  <a:gd name="connsiteY4" fmla="*/ 172307 h 271653"/>
                  <a:gd name="connsiteX5" fmla="*/ 172323 w 271653"/>
                  <a:gd name="connsiteY5" fmla="*/ 263842 h 271653"/>
                  <a:gd name="connsiteX6" fmla="*/ 99362 w 271653"/>
                  <a:gd name="connsiteY6" fmla="*/ 263842 h 271653"/>
                  <a:gd name="connsiteX7" fmla="*/ 99362 w 271653"/>
                  <a:gd name="connsiteY7" fmla="*/ 172307 h 271653"/>
                  <a:gd name="connsiteX8" fmla="*/ 7827 w 271653"/>
                  <a:gd name="connsiteY8" fmla="*/ 172307 h 271653"/>
                  <a:gd name="connsiteX9" fmla="*/ 7827 w 271653"/>
                  <a:gd name="connsiteY9" fmla="*/ 99346 h 271653"/>
                  <a:gd name="connsiteX10" fmla="*/ 99362 w 271653"/>
                  <a:gd name="connsiteY10" fmla="*/ 99346 h 271653"/>
                  <a:gd name="connsiteX11" fmla="*/ 99362 w 271653"/>
                  <a:gd name="connsiteY11" fmla="*/ 7811 h 271653"/>
                  <a:gd name="connsiteX12" fmla="*/ 172323 w 271653"/>
                  <a:gd name="connsiteY12" fmla="*/ 7811 h 271653"/>
                  <a:gd name="connsiteX13" fmla="*/ 180134 w 271653"/>
                  <a:gd name="connsiteY13" fmla="*/ 0 h 271653"/>
                  <a:gd name="connsiteX14" fmla="*/ 91551 w 271653"/>
                  <a:gd name="connsiteY14" fmla="*/ 0 h 271653"/>
                  <a:gd name="connsiteX15" fmla="*/ 91551 w 271653"/>
                  <a:gd name="connsiteY15" fmla="*/ 91535 h 271653"/>
                  <a:gd name="connsiteX16" fmla="*/ 16 w 271653"/>
                  <a:gd name="connsiteY16" fmla="*/ 91535 h 271653"/>
                  <a:gd name="connsiteX17" fmla="*/ 16 w 271653"/>
                  <a:gd name="connsiteY17" fmla="*/ 180118 h 271653"/>
                  <a:gd name="connsiteX18" fmla="*/ 91551 w 271653"/>
                  <a:gd name="connsiteY18" fmla="*/ 180118 h 271653"/>
                  <a:gd name="connsiteX19" fmla="*/ 91551 w 271653"/>
                  <a:gd name="connsiteY19" fmla="*/ 271653 h 271653"/>
                  <a:gd name="connsiteX20" fmla="*/ 180134 w 271653"/>
                  <a:gd name="connsiteY20" fmla="*/ 271653 h 271653"/>
                  <a:gd name="connsiteX21" fmla="*/ 180134 w 271653"/>
                  <a:gd name="connsiteY21" fmla="*/ 180118 h 271653"/>
                  <a:gd name="connsiteX22" fmla="*/ 271669 w 271653"/>
                  <a:gd name="connsiteY22" fmla="*/ 180118 h 271653"/>
                  <a:gd name="connsiteX23" fmla="*/ 271669 w 271653"/>
                  <a:gd name="connsiteY23" fmla="*/ 91535 h 271653"/>
                  <a:gd name="connsiteX24" fmla="*/ 180134 w 271653"/>
                  <a:gd name="connsiteY24" fmla="*/ 91535 h 271653"/>
                  <a:gd name="connsiteX25" fmla="*/ 180134 w 271653"/>
                  <a:gd name="connsiteY25" fmla="*/ 0 h 271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71653" h="271653">
                    <a:moveTo>
                      <a:pt x="172323" y="7811"/>
                    </a:moveTo>
                    <a:lnTo>
                      <a:pt x="172323" y="99346"/>
                    </a:lnTo>
                    <a:lnTo>
                      <a:pt x="263859" y="99346"/>
                    </a:lnTo>
                    <a:lnTo>
                      <a:pt x="263859" y="172307"/>
                    </a:lnTo>
                    <a:lnTo>
                      <a:pt x="172323" y="172307"/>
                    </a:lnTo>
                    <a:lnTo>
                      <a:pt x="172323" y="263842"/>
                    </a:lnTo>
                    <a:lnTo>
                      <a:pt x="99362" y="263842"/>
                    </a:lnTo>
                    <a:lnTo>
                      <a:pt x="99362" y="172307"/>
                    </a:lnTo>
                    <a:lnTo>
                      <a:pt x="7827" y="172307"/>
                    </a:lnTo>
                    <a:lnTo>
                      <a:pt x="7827" y="99346"/>
                    </a:lnTo>
                    <a:lnTo>
                      <a:pt x="99362" y="99346"/>
                    </a:lnTo>
                    <a:lnTo>
                      <a:pt x="99362" y="7811"/>
                    </a:lnTo>
                    <a:lnTo>
                      <a:pt x="172323" y="7811"/>
                    </a:lnTo>
                    <a:moveTo>
                      <a:pt x="180134" y="0"/>
                    </a:moveTo>
                    <a:lnTo>
                      <a:pt x="91551" y="0"/>
                    </a:lnTo>
                    <a:lnTo>
                      <a:pt x="91551" y="91535"/>
                    </a:lnTo>
                    <a:lnTo>
                      <a:pt x="16" y="91535"/>
                    </a:lnTo>
                    <a:lnTo>
                      <a:pt x="16" y="180118"/>
                    </a:lnTo>
                    <a:lnTo>
                      <a:pt x="91551" y="180118"/>
                    </a:lnTo>
                    <a:lnTo>
                      <a:pt x="91551" y="271653"/>
                    </a:lnTo>
                    <a:lnTo>
                      <a:pt x="180134" y="271653"/>
                    </a:lnTo>
                    <a:lnTo>
                      <a:pt x="180134" y="180118"/>
                    </a:lnTo>
                    <a:lnTo>
                      <a:pt x="271669" y="180118"/>
                    </a:lnTo>
                    <a:lnTo>
                      <a:pt x="271669" y="91535"/>
                    </a:lnTo>
                    <a:lnTo>
                      <a:pt x="180134" y="91535"/>
                    </a:lnTo>
                    <a:lnTo>
                      <a:pt x="180134" y="0"/>
                    </a:lnTo>
                    <a:close/>
                  </a:path>
                </a:pathLst>
              </a:custGeom>
              <a:gradFill>
                <a:gsLst>
                  <a:gs pos="100000">
                    <a:schemeClr val="accent1">
                      <a:alpha val="49000"/>
                    </a:schemeClr>
                  </a:gs>
                  <a:gs pos="15000">
                    <a:schemeClr val="accent1">
                      <a:alpha val="0"/>
                    </a:schemeClr>
                  </a:gs>
                </a:gsLst>
                <a:lin ang="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/>
              <p:cNvSpPr/>
              <p:nvPr/>
            </p:nvSpPr>
            <p:spPr>
              <a:xfrm>
                <a:off x="10165404" y="4899813"/>
                <a:ext cx="965117" cy="979242"/>
              </a:xfrm>
              <a:custGeom>
                <a:avLst/>
                <a:gdLst>
                  <a:gd name="connsiteX0" fmla="*/ 372825 w 587692"/>
                  <a:gd name="connsiteY0" fmla="*/ 16954 h 587692"/>
                  <a:gd name="connsiteX1" fmla="*/ 372825 w 587692"/>
                  <a:gd name="connsiteY1" fmla="*/ 214979 h 587692"/>
                  <a:gd name="connsiteX2" fmla="*/ 570849 w 587692"/>
                  <a:gd name="connsiteY2" fmla="*/ 214979 h 587692"/>
                  <a:gd name="connsiteX3" fmla="*/ 570849 w 587692"/>
                  <a:gd name="connsiteY3" fmla="*/ 372808 h 587692"/>
                  <a:gd name="connsiteX4" fmla="*/ 372825 w 587692"/>
                  <a:gd name="connsiteY4" fmla="*/ 372808 h 587692"/>
                  <a:gd name="connsiteX5" fmla="*/ 372825 w 587692"/>
                  <a:gd name="connsiteY5" fmla="*/ 570833 h 587692"/>
                  <a:gd name="connsiteX6" fmla="*/ 214995 w 587692"/>
                  <a:gd name="connsiteY6" fmla="*/ 570833 h 587692"/>
                  <a:gd name="connsiteX7" fmla="*/ 214995 w 587692"/>
                  <a:gd name="connsiteY7" fmla="*/ 372808 h 587692"/>
                  <a:gd name="connsiteX8" fmla="*/ 16971 w 587692"/>
                  <a:gd name="connsiteY8" fmla="*/ 372808 h 587692"/>
                  <a:gd name="connsiteX9" fmla="*/ 16971 w 587692"/>
                  <a:gd name="connsiteY9" fmla="*/ 214979 h 587692"/>
                  <a:gd name="connsiteX10" fmla="*/ 214995 w 587692"/>
                  <a:gd name="connsiteY10" fmla="*/ 214979 h 587692"/>
                  <a:gd name="connsiteX11" fmla="*/ 214995 w 587692"/>
                  <a:gd name="connsiteY11" fmla="*/ 16954 h 587692"/>
                  <a:gd name="connsiteX12" fmla="*/ 372825 w 587692"/>
                  <a:gd name="connsiteY12" fmla="*/ 16954 h 587692"/>
                  <a:gd name="connsiteX13" fmla="*/ 389684 w 587692"/>
                  <a:gd name="connsiteY13" fmla="*/ 0 h 587692"/>
                  <a:gd name="connsiteX14" fmla="*/ 198041 w 587692"/>
                  <a:gd name="connsiteY14" fmla="*/ 0 h 587692"/>
                  <a:gd name="connsiteX15" fmla="*/ 198041 w 587692"/>
                  <a:gd name="connsiteY15" fmla="*/ 198025 h 587692"/>
                  <a:gd name="connsiteX16" fmla="*/ 16 w 587692"/>
                  <a:gd name="connsiteY16" fmla="*/ 198025 h 587692"/>
                  <a:gd name="connsiteX17" fmla="*/ 16 w 587692"/>
                  <a:gd name="connsiteY17" fmla="*/ 389668 h 587692"/>
                  <a:gd name="connsiteX18" fmla="*/ 198041 w 587692"/>
                  <a:gd name="connsiteY18" fmla="*/ 389668 h 587692"/>
                  <a:gd name="connsiteX19" fmla="*/ 198041 w 587692"/>
                  <a:gd name="connsiteY19" fmla="*/ 587693 h 587692"/>
                  <a:gd name="connsiteX20" fmla="*/ 389684 w 587692"/>
                  <a:gd name="connsiteY20" fmla="*/ 587693 h 587692"/>
                  <a:gd name="connsiteX21" fmla="*/ 389684 w 587692"/>
                  <a:gd name="connsiteY21" fmla="*/ 389668 h 587692"/>
                  <a:gd name="connsiteX22" fmla="*/ 587709 w 587692"/>
                  <a:gd name="connsiteY22" fmla="*/ 389668 h 587692"/>
                  <a:gd name="connsiteX23" fmla="*/ 587709 w 587692"/>
                  <a:gd name="connsiteY23" fmla="*/ 198025 h 587692"/>
                  <a:gd name="connsiteX24" fmla="*/ 389684 w 587692"/>
                  <a:gd name="connsiteY24" fmla="*/ 198025 h 587692"/>
                  <a:gd name="connsiteX25" fmla="*/ 389684 w 587692"/>
                  <a:gd name="connsiteY25" fmla="*/ 0 h 58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87692" h="587692">
                    <a:moveTo>
                      <a:pt x="372825" y="16954"/>
                    </a:moveTo>
                    <a:lnTo>
                      <a:pt x="372825" y="214979"/>
                    </a:lnTo>
                    <a:lnTo>
                      <a:pt x="570849" y="214979"/>
                    </a:lnTo>
                    <a:lnTo>
                      <a:pt x="570849" y="372808"/>
                    </a:lnTo>
                    <a:lnTo>
                      <a:pt x="372825" y="372808"/>
                    </a:lnTo>
                    <a:lnTo>
                      <a:pt x="372825" y="570833"/>
                    </a:lnTo>
                    <a:lnTo>
                      <a:pt x="214995" y="570833"/>
                    </a:lnTo>
                    <a:lnTo>
                      <a:pt x="214995" y="372808"/>
                    </a:lnTo>
                    <a:lnTo>
                      <a:pt x="16971" y="372808"/>
                    </a:lnTo>
                    <a:lnTo>
                      <a:pt x="16971" y="214979"/>
                    </a:lnTo>
                    <a:lnTo>
                      <a:pt x="214995" y="214979"/>
                    </a:lnTo>
                    <a:lnTo>
                      <a:pt x="214995" y="16954"/>
                    </a:lnTo>
                    <a:lnTo>
                      <a:pt x="372825" y="16954"/>
                    </a:lnTo>
                    <a:moveTo>
                      <a:pt x="389684" y="0"/>
                    </a:moveTo>
                    <a:lnTo>
                      <a:pt x="198041" y="0"/>
                    </a:lnTo>
                    <a:lnTo>
                      <a:pt x="198041" y="198025"/>
                    </a:lnTo>
                    <a:lnTo>
                      <a:pt x="16" y="198025"/>
                    </a:lnTo>
                    <a:lnTo>
                      <a:pt x="16" y="389668"/>
                    </a:lnTo>
                    <a:lnTo>
                      <a:pt x="198041" y="389668"/>
                    </a:lnTo>
                    <a:lnTo>
                      <a:pt x="198041" y="587693"/>
                    </a:lnTo>
                    <a:lnTo>
                      <a:pt x="389684" y="587693"/>
                    </a:lnTo>
                    <a:lnTo>
                      <a:pt x="389684" y="389668"/>
                    </a:lnTo>
                    <a:lnTo>
                      <a:pt x="587709" y="389668"/>
                    </a:lnTo>
                    <a:lnTo>
                      <a:pt x="587709" y="198025"/>
                    </a:lnTo>
                    <a:lnTo>
                      <a:pt x="389684" y="198025"/>
                    </a:lnTo>
                    <a:lnTo>
                      <a:pt x="389684" y="0"/>
                    </a:lnTo>
                    <a:close/>
                  </a:path>
                </a:pathLst>
              </a:custGeom>
              <a:gradFill>
                <a:gsLst>
                  <a:gs pos="100000">
                    <a:schemeClr val="accent1">
                      <a:alpha val="49000"/>
                    </a:schemeClr>
                  </a:gs>
                  <a:gs pos="15000">
                    <a:schemeClr val="accent1">
                      <a:alpha val="0"/>
                    </a:schemeClr>
                  </a:gs>
                </a:gsLst>
                <a:lin ang="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7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>
              <a:xfrm>
                <a:off x="10167513" y="4165781"/>
                <a:ext cx="503206" cy="511046"/>
              </a:xfrm>
              <a:custGeom>
                <a:avLst/>
                <a:gdLst>
                  <a:gd name="connsiteX0" fmla="*/ 194326 w 306419"/>
                  <a:gd name="connsiteY0" fmla="*/ 8858 h 306704"/>
                  <a:gd name="connsiteX1" fmla="*/ 194326 w 306419"/>
                  <a:gd name="connsiteY1" fmla="*/ 112109 h 306704"/>
                  <a:gd name="connsiteX2" fmla="*/ 297577 w 306419"/>
                  <a:gd name="connsiteY2" fmla="*/ 112109 h 306704"/>
                  <a:gd name="connsiteX3" fmla="*/ 297577 w 306419"/>
                  <a:gd name="connsiteY3" fmla="*/ 194405 h 306704"/>
                  <a:gd name="connsiteX4" fmla="*/ 194326 w 306419"/>
                  <a:gd name="connsiteY4" fmla="*/ 194405 h 306704"/>
                  <a:gd name="connsiteX5" fmla="*/ 194326 w 306419"/>
                  <a:gd name="connsiteY5" fmla="*/ 297656 h 306704"/>
                  <a:gd name="connsiteX6" fmla="*/ 112125 w 306419"/>
                  <a:gd name="connsiteY6" fmla="*/ 297656 h 306704"/>
                  <a:gd name="connsiteX7" fmla="*/ 112125 w 306419"/>
                  <a:gd name="connsiteY7" fmla="*/ 194405 h 306704"/>
                  <a:gd name="connsiteX8" fmla="*/ 8874 w 306419"/>
                  <a:gd name="connsiteY8" fmla="*/ 194405 h 306704"/>
                  <a:gd name="connsiteX9" fmla="*/ 8874 w 306419"/>
                  <a:gd name="connsiteY9" fmla="*/ 112109 h 306704"/>
                  <a:gd name="connsiteX10" fmla="*/ 112125 w 306419"/>
                  <a:gd name="connsiteY10" fmla="*/ 112109 h 306704"/>
                  <a:gd name="connsiteX11" fmla="*/ 112125 w 306419"/>
                  <a:gd name="connsiteY11" fmla="*/ 8858 h 306704"/>
                  <a:gd name="connsiteX12" fmla="*/ 194326 w 306419"/>
                  <a:gd name="connsiteY12" fmla="*/ 8858 h 306704"/>
                  <a:gd name="connsiteX13" fmla="*/ 203184 w 306419"/>
                  <a:gd name="connsiteY13" fmla="*/ 0 h 306704"/>
                  <a:gd name="connsiteX14" fmla="*/ 103267 w 306419"/>
                  <a:gd name="connsiteY14" fmla="*/ 0 h 306704"/>
                  <a:gd name="connsiteX15" fmla="*/ 103267 w 306419"/>
                  <a:gd name="connsiteY15" fmla="*/ 103251 h 306704"/>
                  <a:gd name="connsiteX16" fmla="*/ 16 w 306419"/>
                  <a:gd name="connsiteY16" fmla="*/ 103251 h 306704"/>
                  <a:gd name="connsiteX17" fmla="*/ 16 w 306419"/>
                  <a:gd name="connsiteY17" fmla="*/ 203454 h 306704"/>
                  <a:gd name="connsiteX18" fmla="*/ 103267 w 306419"/>
                  <a:gd name="connsiteY18" fmla="*/ 203454 h 306704"/>
                  <a:gd name="connsiteX19" fmla="*/ 103267 w 306419"/>
                  <a:gd name="connsiteY19" fmla="*/ 306705 h 306704"/>
                  <a:gd name="connsiteX20" fmla="*/ 203184 w 306419"/>
                  <a:gd name="connsiteY20" fmla="*/ 306705 h 306704"/>
                  <a:gd name="connsiteX21" fmla="*/ 203184 w 306419"/>
                  <a:gd name="connsiteY21" fmla="*/ 203454 h 306704"/>
                  <a:gd name="connsiteX22" fmla="*/ 306435 w 306419"/>
                  <a:gd name="connsiteY22" fmla="*/ 203454 h 306704"/>
                  <a:gd name="connsiteX23" fmla="*/ 306435 w 306419"/>
                  <a:gd name="connsiteY23" fmla="*/ 103251 h 306704"/>
                  <a:gd name="connsiteX24" fmla="*/ 203184 w 306419"/>
                  <a:gd name="connsiteY24" fmla="*/ 103251 h 306704"/>
                  <a:gd name="connsiteX25" fmla="*/ 203184 w 306419"/>
                  <a:gd name="connsiteY25" fmla="*/ 0 h 30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06419" h="306704">
                    <a:moveTo>
                      <a:pt x="194326" y="8858"/>
                    </a:moveTo>
                    <a:lnTo>
                      <a:pt x="194326" y="112109"/>
                    </a:lnTo>
                    <a:lnTo>
                      <a:pt x="297577" y="112109"/>
                    </a:lnTo>
                    <a:lnTo>
                      <a:pt x="297577" y="194405"/>
                    </a:lnTo>
                    <a:lnTo>
                      <a:pt x="194326" y="194405"/>
                    </a:lnTo>
                    <a:lnTo>
                      <a:pt x="194326" y="297656"/>
                    </a:lnTo>
                    <a:lnTo>
                      <a:pt x="112125" y="297656"/>
                    </a:lnTo>
                    <a:lnTo>
                      <a:pt x="112125" y="194405"/>
                    </a:lnTo>
                    <a:lnTo>
                      <a:pt x="8874" y="194405"/>
                    </a:lnTo>
                    <a:lnTo>
                      <a:pt x="8874" y="112109"/>
                    </a:lnTo>
                    <a:lnTo>
                      <a:pt x="112125" y="112109"/>
                    </a:lnTo>
                    <a:lnTo>
                      <a:pt x="112125" y="8858"/>
                    </a:lnTo>
                    <a:lnTo>
                      <a:pt x="194326" y="8858"/>
                    </a:lnTo>
                    <a:moveTo>
                      <a:pt x="203184" y="0"/>
                    </a:moveTo>
                    <a:lnTo>
                      <a:pt x="103267" y="0"/>
                    </a:lnTo>
                    <a:lnTo>
                      <a:pt x="103267" y="103251"/>
                    </a:lnTo>
                    <a:lnTo>
                      <a:pt x="16" y="103251"/>
                    </a:lnTo>
                    <a:lnTo>
                      <a:pt x="16" y="203454"/>
                    </a:lnTo>
                    <a:lnTo>
                      <a:pt x="103267" y="203454"/>
                    </a:lnTo>
                    <a:lnTo>
                      <a:pt x="103267" y="306705"/>
                    </a:lnTo>
                    <a:lnTo>
                      <a:pt x="203184" y="306705"/>
                    </a:lnTo>
                    <a:lnTo>
                      <a:pt x="203184" y="203454"/>
                    </a:lnTo>
                    <a:lnTo>
                      <a:pt x="306435" y="203454"/>
                    </a:lnTo>
                    <a:lnTo>
                      <a:pt x="306435" y="103251"/>
                    </a:lnTo>
                    <a:lnTo>
                      <a:pt x="203184" y="103251"/>
                    </a:lnTo>
                    <a:lnTo>
                      <a:pt x="203184" y="0"/>
                    </a:lnTo>
                    <a:close/>
                  </a:path>
                </a:pathLst>
              </a:custGeom>
              <a:gradFill>
                <a:gsLst>
                  <a:gs pos="100000">
                    <a:schemeClr val="accent1">
                      <a:alpha val="49000"/>
                    </a:schemeClr>
                  </a:gs>
                  <a:gs pos="15000">
                    <a:schemeClr val="accent1">
                      <a:alpha val="0"/>
                    </a:schemeClr>
                  </a:gs>
                </a:gsLst>
                <a:lin ang="0" scaled="0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7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75" name="文本框 74"/>
            <p:cNvSpPr txBox="1"/>
            <p:nvPr/>
          </p:nvSpPr>
          <p:spPr>
            <a:xfrm>
              <a:off x="10333" y="2357"/>
              <a:ext cx="7658" cy="77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fontAlgn="auto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2400" b="0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阿里巴巴普惠体 B"/>
                  <a:ea typeface="阿里巴巴普惠体 B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标题</a:t>
              </a:r>
              <a:endParaRPr kumimoji="0" lang="zh-CN" alt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cxnSp>
          <p:nvCxnSpPr>
            <p:cNvPr id="140" name="直接连接符 139"/>
            <p:cNvCxnSpPr/>
            <p:nvPr/>
          </p:nvCxnSpPr>
          <p:spPr>
            <a:xfrm>
              <a:off x="11272" y="3186"/>
              <a:ext cx="7313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" name="组合 1"/>
            <p:cNvGrpSpPr/>
            <p:nvPr/>
          </p:nvGrpSpPr>
          <p:grpSpPr>
            <a:xfrm>
              <a:off x="9727" y="1839"/>
              <a:ext cx="9504" cy="7601"/>
              <a:chOff x="699206" y="1626982"/>
              <a:chExt cx="5459904" cy="4366827"/>
            </a:xfrm>
          </p:grpSpPr>
          <p:sp>
            <p:nvSpPr>
              <p:cNvPr id="7" name="文本框 6"/>
              <p:cNvSpPr txBox="1"/>
              <p:nvPr/>
            </p:nvSpPr>
            <p:spPr>
              <a:xfrm>
                <a:off x="980119" y="2267746"/>
                <a:ext cx="5178991" cy="7517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4800" spc="600" dirty="0">
                    <a:solidFill>
                      <a:schemeClr val="bg1"/>
                    </a:solidFill>
                    <a:cs typeface="+mn-ea"/>
                    <a:sym typeface="+mn-lt"/>
                  </a:rPr>
                  <a:t>毕业论文答辩模板</a:t>
                </a:r>
                <a:endParaRPr lang="zh-CN" altLang="en-US" sz="48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980119" y="3195224"/>
                <a:ext cx="5089078" cy="278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spc="600" dirty="0">
                    <a:solidFill>
                      <a:schemeClr val="bg1"/>
                    </a:solidFill>
                    <a:cs typeface="+mn-ea"/>
                    <a:sym typeface="+mn-lt"/>
                  </a:rPr>
                  <a:t>Graduation thesis defense template</a:t>
                </a:r>
                <a:endParaRPr lang="zh-CN" altLang="en-US" sz="1400" spc="6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2" name="矩形: 圆角 141"/>
              <p:cNvSpPr/>
              <p:nvPr/>
            </p:nvSpPr>
            <p:spPr>
              <a:xfrm>
                <a:off x="699206" y="1626982"/>
                <a:ext cx="5234666" cy="4237676"/>
              </a:xfrm>
              <a:prstGeom prst="roundRect">
                <a:avLst>
                  <a:gd name="adj" fmla="val 3675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304800" dist="127000" dir="2700000" algn="tl" rotWithShape="0">
                  <a:schemeClr val="accent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43" name="矩形: 圆角 142"/>
              <p:cNvSpPr/>
              <p:nvPr/>
            </p:nvSpPr>
            <p:spPr>
              <a:xfrm>
                <a:off x="699206" y="1756133"/>
                <a:ext cx="5234666" cy="4237676"/>
              </a:xfrm>
              <a:prstGeom prst="roundRect">
                <a:avLst>
                  <a:gd name="adj" fmla="val 3675"/>
                </a:avLst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44" name="文本框 143"/>
              <p:cNvSpPr txBox="1"/>
              <p:nvPr/>
            </p:nvSpPr>
            <p:spPr>
              <a:xfrm>
                <a:off x="912393" y="2405231"/>
                <a:ext cx="3444240" cy="2774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用例图</a:t>
                </a:r>
                <a:r>
                  <a:rPr kumimoji="0" lang="en-US" altLang="zh-CN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--</a:t>
                </a:r>
                <a:r>
                  <a:rPr kumimoji="0" lang="zh-CN" alt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模块关系</a:t>
                </a:r>
                <a:endPara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45" name="文本框 144"/>
              <p:cNvSpPr txBox="1"/>
              <p:nvPr/>
            </p:nvSpPr>
            <p:spPr>
              <a:xfrm>
                <a:off x="912393" y="1979000"/>
                <a:ext cx="3342244" cy="3889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156C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模块</a:t>
                </a:r>
                <a:r>
                  <a:rPr kumimoji="0" lang="zh-CN" altLang="en-US" sz="2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156C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关系</a:t>
                </a:r>
                <a:endParaRPr kumimoji="0" lang="zh-CN" altLang="en-US" sz="2200" b="0" i="0" u="none" strike="noStrike" kern="1200" cap="none" spc="0" normalizeH="0" baseline="0" noProof="0" dirty="0">
                  <a:ln>
                    <a:noFill/>
                  </a:ln>
                  <a:solidFill>
                    <a:srgbClr val="00156C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cxnSp>
            <p:nvCxnSpPr>
              <p:cNvPr id="147" name="直接连接符 146"/>
              <p:cNvCxnSpPr/>
              <p:nvPr/>
            </p:nvCxnSpPr>
            <p:spPr>
              <a:xfrm>
                <a:off x="912393" y="2682943"/>
                <a:ext cx="4644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48" name="组合 147"/>
              <p:cNvGrpSpPr/>
              <p:nvPr/>
            </p:nvGrpSpPr>
            <p:grpSpPr>
              <a:xfrm>
                <a:off x="1011244" y="3037935"/>
                <a:ext cx="1117132" cy="380210"/>
                <a:chOff x="967640" y="2691758"/>
                <a:chExt cx="1055496" cy="380210"/>
              </a:xfrm>
            </p:grpSpPr>
            <p:sp>
              <p:nvSpPr>
                <p:cNvPr id="149" name="文本框 148"/>
                <p:cNvSpPr txBox="1"/>
                <p:nvPr/>
              </p:nvSpPr>
              <p:spPr>
                <a:xfrm>
                  <a:off x="1039640" y="2816904"/>
                  <a:ext cx="983496" cy="2550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altLang="zh-CN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150" name="椭圆 149"/>
                <p:cNvSpPr/>
                <p:nvPr/>
              </p:nvSpPr>
              <p:spPr>
                <a:xfrm>
                  <a:off x="967640" y="2691758"/>
                  <a:ext cx="72000" cy="72000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53" name="椭圆 152"/>
              <p:cNvSpPr/>
              <p:nvPr/>
            </p:nvSpPr>
            <p:spPr>
              <a:xfrm>
                <a:off x="1011244" y="3949958"/>
                <a:ext cx="76204" cy="720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156" name="椭圆 155"/>
              <p:cNvSpPr/>
              <p:nvPr/>
            </p:nvSpPr>
            <p:spPr>
              <a:xfrm>
                <a:off x="1011244" y="4992269"/>
                <a:ext cx="76204" cy="72000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188" name="文本框 83"/>
            <p:cNvSpPr txBox="1"/>
            <p:nvPr/>
          </p:nvSpPr>
          <p:spPr>
            <a:xfrm>
              <a:off x="10403" y="4126"/>
              <a:ext cx="7735" cy="61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笔记管理模块依赖注册/登录模块进行身份验证，以确保笔记的私密性。</a:t>
              </a:r>
              <a:endParaRPr kumimoji="0" lang="en-US" altLang="zh-CN" sz="12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0" name="文本框 83"/>
            <p:cNvSpPr txBox="1"/>
            <p:nvPr/>
          </p:nvSpPr>
          <p:spPr>
            <a:xfrm>
              <a:off x="10511" y="5591"/>
              <a:ext cx="7735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写作辅助模块可以访问笔记管理模块的数据，以便在用户写作时提供相关笔记参考。</a:t>
              </a:r>
              <a:endParaRPr kumimoji="0" lang="en-US" altLang="zh-CN" sz="12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91" name="文本框 83"/>
            <p:cNvSpPr txBox="1"/>
            <p:nvPr/>
          </p:nvSpPr>
          <p:spPr>
            <a:xfrm>
              <a:off x="10521" y="7393"/>
              <a:ext cx="7735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智能复习模块</a:t>
              </a:r>
              <a:r>
                <a:rPr kumimoji="0" lang="zh-CN" altLang="en-US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提炼分析材料</a:t>
              </a:r>
              <a:r>
                <a:rPr kumimoji="0" lang="en-US" altLang="zh-CN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，生成个性化的复习建议，</a:t>
              </a:r>
              <a:r>
                <a:rPr kumimoji="0" lang="zh-CN" altLang="en-US" sz="12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追踪复习进度</a:t>
              </a:r>
              <a:endParaRPr kumimoji="0" lang="zh-CN" altLang="en-US" sz="12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0" y="1"/>
            <a:ext cx="12192000" cy="711200"/>
            <a:chOff x="0" y="1"/>
            <a:chExt cx="12192000" cy="711200"/>
          </a:xfrm>
        </p:grpSpPr>
        <p:sp>
          <p:nvSpPr>
            <p:cNvPr id="54" name="矩形 53"/>
            <p:cNvSpPr/>
            <p:nvPr/>
          </p:nvSpPr>
          <p:spPr>
            <a:xfrm>
              <a:off x="0" y="1"/>
              <a:ext cx="12192000" cy="650874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3838921" y="159473"/>
              <a:ext cx="7551274" cy="368300"/>
              <a:chOff x="3496021" y="299173"/>
              <a:chExt cx="7551274" cy="368300"/>
            </a:xfrm>
          </p:grpSpPr>
          <p:sp>
            <p:nvSpPr>
              <p:cNvPr id="58" name="文本框 57"/>
              <p:cNvSpPr txBox="1"/>
              <p:nvPr/>
            </p:nvSpPr>
            <p:spPr>
              <a:xfrm>
                <a:off x="5223501" y="299173"/>
                <a:ext cx="133223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业务逻辑层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6950981" y="299173"/>
                <a:ext cx="15582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交互细节设计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8678461" y="299173"/>
                <a:ext cx="132905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可行性分析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10405945" y="299173"/>
                <a:ext cx="64135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展望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62" name="文本框 61"/>
              <p:cNvSpPr txBox="1"/>
              <p:nvPr/>
            </p:nvSpPr>
            <p:spPr>
              <a:xfrm>
                <a:off x="3496021" y="299173"/>
                <a:ext cx="8724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表现层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63" name="直接连接符 62"/>
              <p:cNvCxnSpPr/>
              <p:nvPr/>
            </p:nvCxnSpPr>
            <p:spPr>
              <a:xfrm>
                <a:off x="670535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497787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/>
              <p:cNvCxnSpPr/>
              <p:nvPr/>
            </p:nvCxnSpPr>
            <p:spPr>
              <a:xfrm>
                <a:off x="843283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连接符 65"/>
              <p:cNvCxnSpPr/>
              <p:nvPr/>
            </p:nvCxnSpPr>
            <p:spPr>
              <a:xfrm>
                <a:off x="1016031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等腰三角形 55"/>
            <p:cNvSpPr/>
            <p:nvPr/>
          </p:nvSpPr>
          <p:spPr>
            <a:xfrm>
              <a:off x="5709460" y="561975"/>
              <a:ext cx="818588" cy="149226"/>
            </a:xfrm>
            <a:prstGeom prst="triangle">
              <a:avLst>
                <a:gd name="adj" fmla="val 503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5669066"/>
            <a:ext cx="12192000" cy="1237826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79805" y="3195320"/>
            <a:ext cx="5624830" cy="307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spc="600" dirty="0">
                <a:solidFill>
                  <a:schemeClr val="bg1"/>
                </a:solidFill>
                <a:cs typeface="+mn-ea"/>
                <a:sym typeface="+mn-lt"/>
              </a:rPr>
              <a:t>Graduation thesis defense template</a:t>
            </a:r>
            <a:endParaRPr lang="zh-CN" altLang="en-US" sz="14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33095" y="1750060"/>
            <a:ext cx="1952556" cy="4512945"/>
            <a:chOff x="1095" y="2756"/>
            <a:chExt cx="3447" cy="7107"/>
          </a:xfrm>
        </p:grpSpPr>
        <p:sp>
          <p:nvSpPr>
            <p:cNvPr id="6" name="矩形: 圆角 5"/>
            <p:cNvSpPr/>
            <p:nvPr/>
          </p:nvSpPr>
          <p:spPr>
            <a:xfrm>
              <a:off x="1163" y="2756"/>
              <a:ext cx="3379" cy="6990"/>
            </a:xfrm>
            <a:prstGeom prst="roundRect">
              <a:avLst>
                <a:gd name="adj" fmla="val 3703"/>
              </a:avLst>
            </a:prstGeom>
            <a:solidFill>
              <a:schemeClr val="bg1"/>
            </a:solidFill>
            <a:ln>
              <a:noFill/>
            </a:ln>
            <a:effectLst>
              <a:outerShdw blurRad="673100" dist="114300" dir="5400000" algn="t" rotWithShape="0">
                <a:srgbClr val="203B7B">
                  <a:alpha val="10000"/>
                </a:srgbClr>
              </a:outerShdw>
              <a:reflection blurRad="6350" stA="9000" endPos="5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316" y="7781"/>
              <a:ext cx="3163" cy="20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rgbClr val="F0F4FA"/>
                  </a:solidFill>
                  <a:effectLst>
                    <a:reflection blurRad="279400" stA="55000" endA="50" endPos="85000" dist="88900" dir="5400000" sy="-100000" algn="bl" rotWithShape="0"/>
                  </a:effectLst>
                  <a:uLnTx/>
                  <a:uFillTx/>
                  <a:cs typeface="+mn-ea"/>
                  <a:sym typeface="+mn-lt"/>
                </a:rPr>
                <a:t>01</a:t>
              </a:r>
              <a:endPara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rgbClr val="F0F4FA"/>
                </a:solidFill>
                <a:effectLst>
                  <a:reflection blurRad="279400" stA="55000" endA="50" endPos="85000" dist="88900" dir="5400000" sy="-10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209" y="4493"/>
              <a:ext cx="3128" cy="3469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功能：实现用户身份验证和权限管理，确保只有授权用户可以访问系统。</a:t>
              </a:r>
              <a:endPara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作用：保障系统安全性和用户数据的私密性</a:t>
              </a:r>
              <a:endPara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95" y="3253"/>
              <a:ext cx="3327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dirty="0">
                  <a:solidFill>
                    <a:srgbClr val="0E419C"/>
                  </a:solidFill>
                  <a:cs typeface="+mn-ea"/>
                  <a:sym typeface="+mn-lt"/>
                </a:rPr>
                <a:t>注册/登录模块</a:t>
              </a:r>
              <a:endParaRPr lang="zh-CN" altLang="en-US" sz="2000" dirty="0">
                <a:solidFill>
                  <a:srgbClr val="0E419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8425" y="17146"/>
            <a:ext cx="12192000" cy="711835"/>
            <a:chOff x="0" y="1"/>
            <a:chExt cx="12192000" cy="711835"/>
          </a:xfrm>
        </p:grpSpPr>
        <p:sp>
          <p:nvSpPr>
            <p:cNvPr id="36" name="矩形 35"/>
            <p:cNvSpPr/>
            <p:nvPr/>
          </p:nvSpPr>
          <p:spPr>
            <a:xfrm>
              <a:off x="0" y="1"/>
              <a:ext cx="12192000" cy="650874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7" name="组合 36"/>
            <p:cNvGrpSpPr/>
            <p:nvPr/>
          </p:nvGrpSpPr>
          <p:grpSpPr>
            <a:xfrm>
              <a:off x="3838921" y="159473"/>
              <a:ext cx="7551274" cy="368300"/>
              <a:chOff x="3496021" y="299173"/>
              <a:chExt cx="7551274" cy="368300"/>
            </a:xfrm>
          </p:grpSpPr>
          <p:sp>
            <p:nvSpPr>
              <p:cNvPr id="56" name="文本框 55"/>
              <p:cNvSpPr txBox="1"/>
              <p:nvPr/>
            </p:nvSpPr>
            <p:spPr>
              <a:xfrm>
                <a:off x="5223501" y="299173"/>
                <a:ext cx="133223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业务逻辑层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7" name="文本框 56"/>
              <p:cNvSpPr txBox="1"/>
              <p:nvPr/>
            </p:nvSpPr>
            <p:spPr>
              <a:xfrm>
                <a:off x="6950981" y="299173"/>
                <a:ext cx="15582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交互细节设计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8" name="文本框 57"/>
              <p:cNvSpPr txBox="1"/>
              <p:nvPr/>
            </p:nvSpPr>
            <p:spPr>
              <a:xfrm>
                <a:off x="8678461" y="299173"/>
                <a:ext cx="1329055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可行性分析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10405945" y="299173"/>
                <a:ext cx="64135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展望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3496021" y="299173"/>
                <a:ext cx="872490" cy="36830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b="1" dirty="0">
                    <a:solidFill>
                      <a:schemeClr val="bg1"/>
                    </a:solidFill>
                    <a:latin typeface="思源黑体 CN Regular" panose="020B0500000000000000" pitchFamily="34" charset="-122"/>
                    <a:ea typeface="思源黑体 CN Regular" panose="020B0500000000000000" pitchFamily="34" charset="-122"/>
                  </a:rPr>
                  <a:t>表现层</a:t>
                </a:r>
                <a:endParaRPr lang="zh-CN" altLang="en-US" b="1" dirty="0">
                  <a:solidFill>
                    <a:schemeClr val="bg1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</a:endParaRPr>
              </a:p>
            </p:txBody>
          </p:sp>
          <p:cxnSp>
            <p:nvCxnSpPr>
              <p:cNvPr id="61" name="直接连接符 60"/>
              <p:cNvCxnSpPr/>
              <p:nvPr/>
            </p:nvCxnSpPr>
            <p:spPr>
              <a:xfrm>
                <a:off x="670535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直接连接符 61"/>
              <p:cNvCxnSpPr/>
              <p:nvPr/>
            </p:nvCxnSpPr>
            <p:spPr>
              <a:xfrm>
                <a:off x="497787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/>
              <p:cNvCxnSpPr/>
              <p:nvPr/>
            </p:nvCxnSpPr>
            <p:spPr>
              <a:xfrm>
                <a:off x="843283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直接连接符 63"/>
              <p:cNvCxnSpPr/>
              <p:nvPr/>
            </p:nvCxnSpPr>
            <p:spPr>
              <a:xfrm>
                <a:off x="10160319" y="365275"/>
                <a:ext cx="0" cy="301705"/>
              </a:xfrm>
              <a:prstGeom prst="line">
                <a:avLst/>
              </a:prstGeom>
              <a:ln w="317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等腰三角形 37"/>
            <p:cNvSpPr/>
            <p:nvPr/>
          </p:nvSpPr>
          <p:spPr>
            <a:xfrm>
              <a:off x="3981450" y="603251"/>
              <a:ext cx="818515" cy="108585"/>
            </a:xfrm>
            <a:prstGeom prst="triangle">
              <a:avLst>
                <a:gd name="adj" fmla="val 5038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41617" y="936575"/>
            <a:ext cx="2752401" cy="460375"/>
            <a:chOff x="934400" y="936575"/>
            <a:chExt cx="2752401" cy="460375"/>
          </a:xfrm>
        </p:grpSpPr>
        <p:sp>
          <p:nvSpPr>
            <p:cNvPr id="2" name="文本框 1"/>
            <p:cNvSpPr txBox="1"/>
            <p:nvPr/>
          </p:nvSpPr>
          <p:spPr>
            <a:xfrm>
              <a:off x="1065521" y="936575"/>
              <a:ext cx="262128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solidFill>
                    <a:srgbClr val="0E419C"/>
                  </a:solidFill>
                </a:rPr>
                <a:t>主要功能模块</a:t>
              </a:r>
              <a:r>
                <a:rPr lang="zh-CN" altLang="en-US" sz="2400" dirty="0">
                  <a:solidFill>
                    <a:srgbClr val="0E419C"/>
                  </a:solidFill>
                </a:rPr>
                <a:t>简介</a:t>
              </a:r>
              <a:endParaRPr lang="zh-CN" altLang="en-US" sz="2400" dirty="0">
                <a:solidFill>
                  <a:srgbClr val="0E419C"/>
                </a:solidFill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934400" y="963997"/>
              <a:ext cx="45719" cy="37146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854325" y="1750060"/>
            <a:ext cx="1952556" cy="4512945"/>
            <a:chOff x="1095" y="2756"/>
            <a:chExt cx="3447" cy="7107"/>
          </a:xfrm>
        </p:grpSpPr>
        <p:sp>
          <p:nvSpPr>
            <p:cNvPr id="26" name="矩形: 圆角 5"/>
            <p:cNvSpPr/>
            <p:nvPr>
              <p:custDataLst>
                <p:tags r:id="rId1"/>
              </p:custDataLst>
            </p:nvPr>
          </p:nvSpPr>
          <p:spPr>
            <a:xfrm>
              <a:off x="1163" y="2756"/>
              <a:ext cx="3379" cy="6990"/>
            </a:xfrm>
            <a:prstGeom prst="roundRect">
              <a:avLst>
                <a:gd name="adj" fmla="val 3703"/>
              </a:avLst>
            </a:prstGeom>
            <a:solidFill>
              <a:schemeClr val="bg1"/>
            </a:solidFill>
            <a:ln>
              <a:noFill/>
            </a:ln>
            <a:effectLst>
              <a:outerShdw blurRad="673100" dist="114300" dir="5400000" algn="t" rotWithShape="0">
                <a:srgbClr val="203B7B">
                  <a:alpha val="10000"/>
                </a:srgbClr>
              </a:outerShdw>
              <a:reflection blurRad="6350" stA="9000" endPos="5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文本框 26"/>
            <p:cNvSpPr txBox="1"/>
            <p:nvPr>
              <p:custDataLst>
                <p:tags r:id="rId2"/>
              </p:custDataLst>
            </p:nvPr>
          </p:nvSpPr>
          <p:spPr>
            <a:xfrm>
              <a:off x="1316" y="7781"/>
              <a:ext cx="3163" cy="20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rgbClr val="F0F4FA"/>
                  </a:solidFill>
                  <a:effectLst>
                    <a:reflection blurRad="279400" stA="55000" endA="50" endPos="85000" dist="88900" dir="5400000" sy="-100000" algn="bl" rotWithShape="0"/>
                  </a:effectLst>
                  <a:uLnTx/>
                  <a:uFillTx/>
                  <a:cs typeface="+mn-ea"/>
                  <a:sym typeface="+mn-lt"/>
                </a:rPr>
                <a:t>02</a:t>
              </a:r>
              <a:endPara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rgbClr val="F0F4FA"/>
                </a:solidFill>
                <a:effectLst>
                  <a:reflection blurRad="279400" stA="55000" endA="50" endPos="85000" dist="88900" dir="5400000" sy="-10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文本框 27"/>
            <p:cNvSpPr txBox="1"/>
            <p:nvPr>
              <p:custDataLst>
                <p:tags r:id="rId3"/>
              </p:custDataLst>
            </p:nvPr>
          </p:nvSpPr>
          <p:spPr>
            <a:xfrm>
              <a:off x="1209" y="4493"/>
              <a:ext cx="3128" cy="3469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功能：用户可以创建、编辑、搜索、分类和删除笔记。</a:t>
              </a:r>
              <a:endPara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作用：帮助用户有效管理学习资料和个人笔记。</a:t>
              </a:r>
              <a:endPara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4"/>
              </p:custDataLst>
            </p:nvPr>
          </p:nvSpPr>
          <p:spPr>
            <a:xfrm>
              <a:off x="1095" y="3253"/>
              <a:ext cx="3327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dirty="0">
                  <a:solidFill>
                    <a:srgbClr val="0E419C"/>
                  </a:solidFill>
                  <a:cs typeface="+mn-ea"/>
                  <a:sym typeface="+mn-lt"/>
                </a:rPr>
                <a:t>笔记管理模块</a:t>
              </a:r>
              <a:endParaRPr lang="zh-CN" altLang="en-US" sz="2000" dirty="0">
                <a:solidFill>
                  <a:srgbClr val="0E419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114290" y="1772920"/>
            <a:ext cx="1952556" cy="4512945"/>
            <a:chOff x="1095" y="2756"/>
            <a:chExt cx="3447" cy="7107"/>
          </a:xfrm>
        </p:grpSpPr>
        <p:sp>
          <p:nvSpPr>
            <p:cNvPr id="31" name="矩形: 圆角 5"/>
            <p:cNvSpPr/>
            <p:nvPr>
              <p:custDataLst>
                <p:tags r:id="rId5"/>
              </p:custDataLst>
            </p:nvPr>
          </p:nvSpPr>
          <p:spPr>
            <a:xfrm>
              <a:off x="1163" y="2756"/>
              <a:ext cx="3379" cy="6990"/>
            </a:xfrm>
            <a:prstGeom prst="roundRect">
              <a:avLst>
                <a:gd name="adj" fmla="val 3703"/>
              </a:avLst>
            </a:prstGeom>
            <a:solidFill>
              <a:schemeClr val="bg1"/>
            </a:solidFill>
            <a:ln>
              <a:noFill/>
            </a:ln>
            <a:effectLst>
              <a:outerShdw blurRad="673100" dist="114300" dir="5400000" algn="t" rotWithShape="0">
                <a:srgbClr val="203B7B">
                  <a:alpha val="10000"/>
                </a:srgbClr>
              </a:outerShdw>
              <a:reflection blurRad="6350" stA="9000" endPos="5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1316" y="7781"/>
              <a:ext cx="3163" cy="20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rgbClr val="F0F4FA"/>
                  </a:solidFill>
                  <a:effectLst>
                    <a:reflection blurRad="279400" stA="55000" endA="50" endPos="85000" dist="88900" dir="5400000" sy="-100000" algn="bl" rotWithShape="0"/>
                  </a:effectLst>
                  <a:uLnTx/>
                  <a:uFillTx/>
                  <a:cs typeface="+mn-ea"/>
                  <a:sym typeface="+mn-lt"/>
                </a:rPr>
                <a:t>03</a:t>
              </a:r>
              <a:endPara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rgbClr val="F0F4FA"/>
                </a:solidFill>
                <a:effectLst>
                  <a:reflection blurRad="279400" stA="55000" endA="50" endPos="85000" dist="88900" dir="5400000" sy="-10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1209" y="4493"/>
              <a:ext cx="3128" cy="3469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lang="en-US" altLang="zh-CN" sz="1400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实现用户注册、登录和身份验证功能，确保系统安全性。</a:t>
              </a:r>
              <a:endPara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1095" y="3253"/>
              <a:ext cx="3327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dirty="0">
                  <a:solidFill>
                    <a:srgbClr val="0E419C"/>
                  </a:solidFill>
                  <a:cs typeface="+mn-ea"/>
                  <a:sym typeface="+mn-lt"/>
                </a:rPr>
                <a:t>日程管理模块</a:t>
              </a:r>
              <a:endParaRPr lang="zh-CN" altLang="en-US" sz="2000" dirty="0">
                <a:solidFill>
                  <a:srgbClr val="0E419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7380605" y="1772920"/>
            <a:ext cx="1952556" cy="4512945"/>
            <a:chOff x="1095" y="2756"/>
            <a:chExt cx="3447" cy="7107"/>
          </a:xfrm>
        </p:grpSpPr>
        <p:sp>
          <p:nvSpPr>
            <p:cNvPr id="47" name="矩形: 圆角 5"/>
            <p:cNvSpPr/>
            <p:nvPr>
              <p:custDataLst>
                <p:tags r:id="rId9"/>
              </p:custDataLst>
            </p:nvPr>
          </p:nvSpPr>
          <p:spPr>
            <a:xfrm>
              <a:off x="1163" y="2756"/>
              <a:ext cx="3379" cy="6990"/>
            </a:xfrm>
            <a:prstGeom prst="roundRect">
              <a:avLst>
                <a:gd name="adj" fmla="val 3703"/>
              </a:avLst>
            </a:prstGeom>
            <a:solidFill>
              <a:schemeClr val="bg1"/>
            </a:solidFill>
            <a:ln>
              <a:noFill/>
            </a:ln>
            <a:effectLst>
              <a:outerShdw blurRad="673100" dist="114300" dir="5400000" algn="t" rotWithShape="0">
                <a:srgbClr val="203B7B">
                  <a:alpha val="10000"/>
                </a:srgbClr>
              </a:outerShdw>
              <a:reflection blurRad="6350" stA="9000" endPos="5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文本框 47"/>
            <p:cNvSpPr txBox="1"/>
            <p:nvPr>
              <p:custDataLst>
                <p:tags r:id="rId10"/>
              </p:custDataLst>
            </p:nvPr>
          </p:nvSpPr>
          <p:spPr>
            <a:xfrm>
              <a:off x="1316" y="7781"/>
              <a:ext cx="3163" cy="20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rgbClr val="F0F4FA"/>
                  </a:solidFill>
                  <a:effectLst>
                    <a:reflection blurRad="279400" stA="55000" endA="50" endPos="85000" dist="88900" dir="5400000" sy="-100000" algn="bl" rotWithShape="0"/>
                  </a:effectLst>
                  <a:uLnTx/>
                  <a:uFillTx/>
                  <a:cs typeface="+mn-ea"/>
                  <a:sym typeface="+mn-lt"/>
                </a:rPr>
                <a:t>04</a:t>
              </a:r>
              <a:endPara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rgbClr val="F0F4FA"/>
                </a:solidFill>
                <a:effectLst>
                  <a:reflection blurRad="279400" stA="55000" endA="50" endPos="85000" dist="88900" dir="5400000" sy="-10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9" name="文本框 48"/>
            <p:cNvSpPr txBox="1"/>
            <p:nvPr>
              <p:custDataLst>
                <p:tags r:id="rId11"/>
              </p:custDataLst>
            </p:nvPr>
          </p:nvSpPr>
          <p:spPr>
            <a:xfrm>
              <a:off x="1209" y="4493"/>
              <a:ext cx="3128" cy="3469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功能：提供灵感提示、文章润色和文献引用功能，辅助用户进行学术写作。</a:t>
              </a:r>
              <a:endPara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作用：提升写作效率，确保内容的准确性和表达质量。</a:t>
              </a:r>
              <a:endPara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文本框 49"/>
            <p:cNvSpPr txBox="1"/>
            <p:nvPr>
              <p:custDataLst>
                <p:tags r:id="rId12"/>
              </p:custDataLst>
            </p:nvPr>
          </p:nvSpPr>
          <p:spPr>
            <a:xfrm>
              <a:off x="1095" y="3253"/>
              <a:ext cx="3327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dirty="0">
                  <a:solidFill>
                    <a:srgbClr val="0E419C"/>
                  </a:solidFill>
                  <a:cs typeface="+mn-ea"/>
                  <a:sym typeface="+mn-lt"/>
                </a:rPr>
                <a:t>写作辅助模块</a:t>
              </a:r>
              <a:endParaRPr lang="zh-CN" altLang="en-US" sz="2000" dirty="0">
                <a:solidFill>
                  <a:srgbClr val="0E419C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9753482" y="1772920"/>
            <a:ext cx="1936695" cy="4438650"/>
            <a:chOff x="16122" y="2156"/>
            <a:chExt cx="3419" cy="6990"/>
          </a:xfrm>
        </p:grpSpPr>
        <p:sp>
          <p:nvSpPr>
            <p:cNvPr id="52" name="矩形: 圆角 5"/>
            <p:cNvSpPr/>
            <p:nvPr>
              <p:custDataLst>
                <p:tags r:id="rId13"/>
              </p:custDataLst>
            </p:nvPr>
          </p:nvSpPr>
          <p:spPr>
            <a:xfrm>
              <a:off x="16162" y="2156"/>
              <a:ext cx="3379" cy="6990"/>
            </a:xfrm>
            <a:prstGeom prst="roundRect">
              <a:avLst>
                <a:gd name="adj" fmla="val 3703"/>
              </a:avLst>
            </a:prstGeom>
            <a:solidFill>
              <a:schemeClr val="bg1"/>
            </a:solidFill>
            <a:ln>
              <a:noFill/>
            </a:ln>
            <a:effectLst>
              <a:outerShdw blurRad="673100" dist="114300" dir="5400000" algn="t" rotWithShape="0">
                <a:srgbClr val="203B7B">
                  <a:alpha val="10000"/>
                </a:srgbClr>
              </a:outerShdw>
              <a:reflection blurRad="6350" stA="9000" endPos="55000" dir="5400000" sy="-100000" algn="bl" rotWithShape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文本框 52"/>
            <p:cNvSpPr txBox="1"/>
            <p:nvPr>
              <p:custDataLst>
                <p:tags r:id="rId14"/>
              </p:custDataLst>
            </p:nvPr>
          </p:nvSpPr>
          <p:spPr>
            <a:xfrm>
              <a:off x="16378" y="6981"/>
              <a:ext cx="3163" cy="20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8000" b="0" i="0" u="none" strike="noStrike" kern="1200" cap="none" spc="0" normalizeH="0" baseline="0" noProof="0" dirty="0">
                  <a:ln>
                    <a:noFill/>
                  </a:ln>
                  <a:solidFill>
                    <a:srgbClr val="F0F4FA"/>
                  </a:solidFill>
                  <a:effectLst>
                    <a:reflection blurRad="279400" stA="55000" endA="50" endPos="85000" dist="88900" dir="5400000" sy="-100000" algn="bl" rotWithShape="0"/>
                  </a:effectLst>
                  <a:uLnTx/>
                  <a:uFillTx/>
                  <a:cs typeface="+mn-ea"/>
                  <a:sym typeface="+mn-lt"/>
                </a:rPr>
                <a:t>05</a:t>
              </a:r>
              <a:endParaRPr kumimoji="0" lang="en-US" altLang="zh-CN" sz="8000" b="0" i="0" u="none" strike="noStrike" kern="1200" cap="none" spc="0" normalizeH="0" baseline="0" noProof="0" dirty="0">
                <a:ln>
                  <a:noFill/>
                </a:ln>
                <a:solidFill>
                  <a:srgbClr val="F0F4FA"/>
                </a:solidFill>
                <a:effectLst>
                  <a:reflection blurRad="279400" stA="55000" endA="50" endPos="85000" dist="88900" dir="5400000" sy="-100000" algn="bl" rotWithShape="0"/>
                </a:effectLst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文本框 53"/>
            <p:cNvSpPr txBox="1"/>
            <p:nvPr>
              <p:custDataLst>
                <p:tags r:id="rId15"/>
              </p:custDataLst>
            </p:nvPr>
          </p:nvSpPr>
          <p:spPr>
            <a:xfrm>
              <a:off x="16239" y="3893"/>
              <a:ext cx="3128" cy="3469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根据用户的学习情况和日程安排，智能生成复习建议。</a:t>
              </a:r>
              <a:endPara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24848"/>
                </a:buClr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1">
                  <a:ln>
                    <a:noFill/>
                  </a:ln>
                  <a:solidFill>
                    <a:schemeClr val="bg1">
                      <a:lumMod val="75000"/>
                    </a:schemeClr>
                  </a:solidFill>
                  <a:effectLst/>
                  <a:uLnTx/>
                  <a:uFillTx/>
                  <a:cs typeface="+mn-ea"/>
                  <a:sym typeface="+mn-lt"/>
                </a:rPr>
                <a:t>作用：帮助用户强化知识记忆，优化复习时间。</a:t>
              </a:r>
              <a:endParaRPr kumimoji="0" lang="en-US" altLang="zh-CN" sz="1400" b="0" i="0" u="none" strike="noStrike" kern="1200" cap="none" spc="0" normalizeH="0" baseline="0" noProof="1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5" name="文本框 54"/>
            <p:cNvSpPr txBox="1"/>
            <p:nvPr>
              <p:custDataLst>
                <p:tags r:id="rId16"/>
              </p:custDataLst>
            </p:nvPr>
          </p:nvSpPr>
          <p:spPr>
            <a:xfrm>
              <a:off x="16122" y="2723"/>
              <a:ext cx="3327" cy="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dirty="0">
                  <a:solidFill>
                    <a:srgbClr val="0E419C"/>
                  </a:solidFill>
                  <a:cs typeface="+mn-ea"/>
                  <a:sym typeface="+mn-lt"/>
                </a:rPr>
                <a:t>智能复习模块</a:t>
              </a:r>
              <a:endParaRPr lang="zh-CN" altLang="en-US" sz="2000" dirty="0">
                <a:solidFill>
                  <a:srgbClr val="0E419C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 rot="360000">
            <a:off x="-30660" y="125141"/>
            <a:ext cx="12222335" cy="6669360"/>
          </a:xfrm>
          <a:prstGeom prst="rect">
            <a:avLst/>
          </a:prstGeom>
          <a:blipFill dpi="0" rotWithShape="0">
            <a:blip r:embed="rId1">
              <a:alphaModFix amt="14000"/>
            </a:blip>
            <a:srcRect/>
            <a:stretch>
              <a:fillRect/>
            </a:stretch>
          </a:blipFill>
          <a:ln>
            <a:noFill/>
          </a:ln>
          <a:scene3d>
            <a:camera prst="orthographicFront">
              <a:rot lat="0" lon="0" rev="6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iṡ1íḋe"/>
          <p:cNvSpPr/>
          <p:nvPr/>
        </p:nvSpPr>
        <p:spPr>
          <a:xfrm>
            <a:off x="-11552" y="2389043"/>
            <a:ext cx="12215105" cy="2079914"/>
          </a:xfrm>
          <a:prstGeom prst="rect">
            <a:avLst/>
          </a:prstGeom>
          <a:solidFill>
            <a:srgbClr val="0E419C"/>
          </a:solidFill>
          <a:ln>
            <a:noFill/>
          </a:ln>
          <a:effectLst>
            <a:outerShdw blurRad="101600" sx="101000" sy="101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>
              <a:rot lat="0" lon="0" rev="0"/>
            </a:lightRig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513897" y="3068774"/>
            <a:ext cx="2926080" cy="1198870"/>
            <a:chOff x="909634" y="2279176"/>
            <a:chExt cx="2926080" cy="1198870"/>
          </a:xfrm>
        </p:grpSpPr>
        <p:sp>
          <p:nvSpPr>
            <p:cNvPr id="7" name="文本框 6"/>
            <p:cNvSpPr txBox="1"/>
            <p:nvPr/>
          </p:nvSpPr>
          <p:spPr>
            <a:xfrm>
              <a:off x="909634" y="2279176"/>
              <a:ext cx="2926080" cy="8299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x-none" altLang="zh-CN" sz="4800" spc="600" dirty="0">
                  <a:solidFill>
                    <a:schemeClr val="bg1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ea"/>
                  <a:sym typeface="+mn-lt"/>
                </a:rPr>
                <a:t>用例分析</a:t>
              </a:r>
              <a:endParaRPr lang="x-none" altLang="zh-CN" sz="4800" spc="600" dirty="0">
                <a:solidFill>
                  <a:schemeClr val="bg1"/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51558" y="3171341"/>
              <a:ext cx="2618740" cy="3067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chemeClr val="bg1"/>
                  </a:solidFill>
                  <a:cs typeface="+mn-ea"/>
                  <a:sym typeface="+mn-lt"/>
                </a:rPr>
                <a:t>case   analysis </a:t>
              </a:r>
              <a:endParaRPr lang="en-US" altLang="zh-CN" sz="1400" spc="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 flipV="1">
            <a:off x="5211363" y="1431670"/>
            <a:ext cx="1530746" cy="1501386"/>
            <a:chOff x="6095999" y="760163"/>
            <a:chExt cx="1530746" cy="1501386"/>
          </a:xfrm>
          <a:effectLst>
            <a:outerShdw blurRad="50800" dist="38100" dir="18900000" algn="bl" rotWithShape="0">
              <a:prstClr val="black">
                <a:alpha val="30000"/>
              </a:prstClr>
            </a:outerShdw>
          </a:effectLst>
        </p:grpSpPr>
        <p:sp>
          <p:nvSpPr>
            <p:cNvPr id="9" name="椭圆 8"/>
            <p:cNvSpPr/>
            <p:nvPr/>
          </p:nvSpPr>
          <p:spPr>
            <a:xfrm>
              <a:off x="6095999" y="760163"/>
              <a:ext cx="1530746" cy="1495808"/>
            </a:xfrm>
            <a:prstGeom prst="ellipse">
              <a:avLst/>
            </a:prstGeom>
            <a:gradFill flip="none" rotWithShape="1">
              <a:gsLst>
                <a:gs pos="6000">
                  <a:srgbClr val="0E419C"/>
                </a:gs>
                <a:gs pos="100000">
                  <a:schemeClr val="accent1">
                    <a:lumMod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6176912" y="923874"/>
              <a:ext cx="1368920" cy="13376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0E419C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640785" y="1548353"/>
            <a:ext cx="64897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rgbClr val="0E419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3</a:t>
            </a:r>
            <a:endParaRPr lang="en-US" altLang="zh-CN" sz="6600" b="1" dirty="0">
              <a:solidFill>
                <a:srgbClr val="0E419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  <p:sndAc>
          <p:stSnd>
            <p:snd r:embed="rId2" name="hammer.wav"/>
          </p:stSnd>
        </p:sndAc>
      </p:transition>
    </mc:Choice>
    <mc:Fallback>
      <p:transition spd="slow">
        <p:fade/>
        <p:sndAc>
          <p:stSnd>
            <p:snd r:embed="rId2" name="hammer.wav"/>
          </p:stSnd>
        </p:sndAc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ISLIDE.ICON" val="#400679;#400677;#400677;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COMMONDATA" val="eyJoZGlkIjoiZDA2MGQ2YzdmNTU2MGM0ODg2OGJiZjFkMDk1MzQxMGEifQ=="/>
  <p:tag name="commondata" val="eyJoZGlkIjoiOGM4Y2U1NzQ5MzI2Y2JhNWFjMjk0MjhiYjE2YmUyYjEifQ==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sii2hdl">
      <a:majorFont>
        <a:latin typeface="Arial"/>
        <a:ea typeface="思源黑体 CN Regular"/>
        <a:cs typeface=""/>
      </a:majorFont>
      <a:minorFont>
        <a:latin typeface="Arial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1666</Words>
  <Application>WPS 演示</Application>
  <PresentationFormat>宽屏</PresentationFormat>
  <Paragraphs>290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4" baseType="lpstr">
      <vt:lpstr>Arial</vt:lpstr>
      <vt:lpstr>宋体</vt:lpstr>
      <vt:lpstr>Wingdings</vt:lpstr>
      <vt:lpstr>思源黑体 CN Heavy</vt:lpstr>
      <vt:lpstr>黑体</vt:lpstr>
      <vt:lpstr>思源黑体 CN Bold</vt:lpstr>
      <vt:lpstr>思源黑体 CN Regular</vt:lpstr>
      <vt:lpstr>OPPOSans B</vt:lpstr>
      <vt:lpstr>阿里巴巴普惠体 B</vt:lpstr>
      <vt:lpstr>Segoe Print</vt:lpstr>
      <vt:lpstr>微软雅黑</vt:lpstr>
      <vt:lpstr>Arial Unicode MS</vt:lpstr>
      <vt:lpstr>等线</vt:lpstr>
      <vt:lpstr>Lantinghei SC Extralight</vt:lpstr>
      <vt:lpstr>Calibri</vt:lpstr>
      <vt:lpstr>思源黑体 CN Regular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木卫林学术</dc:title>
  <dc:creator>滕 婷</dc:creator>
  <dc:description>木卫林学术</dc:description>
  <dc:subject>木卫林</dc:subject>
  <cp:lastModifiedBy>傅钰</cp:lastModifiedBy>
  <cp:revision>36</cp:revision>
  <dcterms:created xsi:type="dcterms:W3CDTF">2024-10-30T08:15:00Z</dcterms:created>
  <dcterms:modified xsi:type="dcterms:W3CDTF">2024-10-30T20:48:38Z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05831949DDDD4D8FB140E45A20D07820_13</vt:lpwstr>
  </property>
  <property fmtid="{D5CDD505-2E9C-101B-9397-08002B2CF9AE}" pid="3" name="KSOProductBuildVer">
    <vt:lpwstr>2052-12.1.0.15990</vt:lpwstr>
  </property>
</Properties>
</file>

<file path=docProps/thumbnail.jpeg>
</file>